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8" r:id="rId16"/>
    <p:sldId id="279"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Inter" panose="020B0604020202020204" charset="0"/>
      <p:regular r:id="rId47"/>
    </p:embeddedFont>
    <p:embeddedFont>
      <p:font typeface="Inter Bold" panose="020B0604020202020204" charset="0"/>
      <p:regular r:id="rId48"/>
    </p:embeddedFont>
    <p:embeddedFont>
      <p:font typeface="Inter Italics" panose="020B0604020202020204" charset="0"/>
      <p:regular r:id="rId49"/>
    </p:embeddedFont>
    <p:embeddedFont>
      <p:font typeface="Nunito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236" t="30927" r="22236" b="22236"/>
          <a:stretch>
            <a:fillRect/>
          </a:stretch>
        </p:blipFill>
        <p:spPr>
          <a:xfrm>
            <a:off x="0" y="0"/>
            <a:ext cx="18288000" cy="10287000"/>
          </a:xfrm>
          <a:prstGeom prst="rect">
            <a:avLst/>
          </a:prstGeom>
        </p:spPr>
      </p:pic>
      <p:sp>
        <p:nvSpPr>
          <p:cNvPr id="3" name="Freeform 3"/>
          <p:cNvSpPr/>
          <p:nvPr/>
        </p:nvSpPr>
        <p:spPr>
          <a:xfrm>
            <a:off x="7796880" y="1447862"/>
            <a:ext cx="2694240" cy="2614292"/>
          </a:xfrm>
          <a:custGeom>
            <a:avLst/>
            <a:gdLst/>
            <a:ahLst/>
            <a:cxnLst/>
            <a:rect l="l" t="t" r="r" b="b"/>
            <a:pathLst>
              <a:path w="2694240" h="2614292">
                <a:moveTo>
                  <a:pt x="0" y="0"/>
                </a:moveTo>
                <a:lnTo>
                  <a:pt x="2694240" y="0"/>
                </a:lnTo>
                <a:lnTo>
                  <a:pt x="2694240" y="2614292"/>
                </a:lnTo>
                <a:lnTo>
                  <a:pt x="0" y="2614292"/>
                </a:lnTo>
                <a:lnTo>
                  <a:pt x="0" y="0"/>
                </a:lnTo>
                <a:close/>
              </a:path>
            </a:pathLst>
          </a:custGeom>
          <a:blipFill>
            <a:blip r:embed="rId3"/>
            <a:stretch>
              <a:fillRect/>
            </a:stretch>
          </a:blipFill>
        </p:spPr>
      </p:sp>
      <p:grpSp>
        <p:nvGrpSpPr>
          <p:cNvPr id="4" name="Group 4"/>
          <p:cNvGrpSpPr/>
          <p:nvPr/>
        </p:nvGrpSpPr>
        <p:grpSpPr>
          <a:xfrm>
            <a:off x="3613504" y="5723388"/>
            <a:ext cx="11060993" cy="3534912"/>
            <a:chOff x="0" y="0"/>
            <a:chExt cx="14747990" cy="4713216"/>
          </a:xfrm>
        </p:grpSpPr>
        <p:sp>
          <p:nvSpPr>
            <p:cNvPr id="5" name="TextBox 5"/>
            <p:cNvSpPr txBox="1"/>
            <p:nvPr/>
          </p:nvSpPr>
          <p:spPr>
            <a:xfrm>
              <a:off x="0" y="-123825"/>
              <a:ext cx="14747990" cy="3569758"/>
            </a:xfrm>
            <a:prstGeom prst="rect">
              <a:avLst/>
            </a:prstGeom>
          </p:spPr>
          <p:txBody>
            <a:bodyPr lIns="0" tIns="0" rIns="0" bIns="0" rtlCol="0" anchor="t">
              <a:spAutoFit/>
            </a:bodyPr>
            <a:lstStyle/>
            <a:p>
              <a:pPr algn="ctr">
                <a:lnSpc>
                  <a:spcPts val="7250"/>
                </a:lnSpc>
                <a:spcBef>
                  <a:spcPts val="5437"/>
                </a:spcBef>
              </a:pPr>
              <a:r>
                <a:rPr lang="en-US" sz="5000">
                  <a:solidFill>
                    <a:srgbClr val="232253"/>
                  </a:solidFill>
                  <a:latin typeface="Inter Bold"/>
                </a:rPr>
                <a:t>PERBANDINGAN METODE K-MEANS DAN K-MEDOIDS UNTUK KLASIFIKASI STATUS GIZI ANAK</a:t>
              </a:r>
            </a:p>
          </p:txBody>
        </p:sp>
        <p:sp>
          <p:nvSpPr>
            <p:cNvPr id="6" name="TextBox 6"/>
            <p:cNvSpPr txBox="1"/>
            <p:nvPr/>
          </p:nvSpPr>
          <p:spPr>
            <a:xfrm>
              <a:off x="1343994" y="4128592"/>
              <a:ext cx="12060002" cy="584623"/>
            </a:xfrm>
            <a:prstGeom prst="rect">
              <a:avLst/>
            </a:prstGeom>
          </p:spPr>
          <p:txBody>
            <a:bodyPr lIns="0" tIns="0" rIns="0" bIns="0" rtlCol="0" anchor="t">
              <a:spAutoFit/>
            </a:bodyPr>
            <a:lstStyle/>
            <a:p>
              <a:pPr algn="ctr">
                <a:lnSpc>
                  <a:spcPts val="3200"/>
                </a:lnSpc>
                <a:spcBef>
                  <a:spcPts val="2400"/>
                </a:spcBef>
              </a:pPr>
              <a:r>
                <a:rPr lang="en-US" sz="3200">
                  <a:solidFill>
                    <a:srgbClr val="232253"/>
                  </a:solidFill>
                  <a:latin typeface="Nunito Bold"/>
                </a:rPr>
                <a:t>Studi Kasus : Puskesmas Bagu, Pringgarata</a:t>
              </a:r>
            </a:p>
          </p:txBody>
        </p:sp>
      </p:grpSp>
      <p:sp>
        <p:nvSpPr>
          <p:cNvPr id="7" name="TextBox 7"/>
          <p:cNvSpPr txBox="1"/>
          <p:nvPr/>
        </p:nvSpPr>
        <p:spPr>
          <a:xfrm>
            <a:off x="7632402" y="4358491"/>
            <a:ext cx="3023195" cy="676275"/>
          </a:xfrm>
          <a:prstGeom prst="rect">
            <a:avLst/>
          </a:prstGeom>
        </p:spPr>
        <p:txBody>
          <a:bodyPr lIns="0" tIns="0" rIns="0" bIns="0" rtlCol="0" anchor="t">
            <a:spAutoFit/>
          </a:bodyPr>
          <a:lstStyle/>
          <a:p>
            <a:pPr algn="ctr">
              <a:lnSpc>
                <a:spcPts val="2400"/>
              </a:lnSpc>
            </a:pPr>
            <a:r>
              <a:rPr lang="en-US" sz="2000">
                <a:solidFill>
                  <a:srgbClr val="232253"/>
                </a:solidFill>
                <a:latin typeface="Inter Bold"/>
              </a:rPr>
              <a:t>MAULANA MUHAMMAD</a:t>
            </a:r>
          </a:p>
          <a:p>
            <a:pPr algn="ctr">
              <a:lnSpc>
                <a:spcPts val="3300"/>
              </a:lnSpc>
            </a:pPr>
            <a:r>
              <a:rPr lang="en-US" sz="2000">
                <a:solidFill>
                  <a:srgbClr val="232253"/>
                </a:solidFill>
                <a:latin typeface="Inter Bold"/>
              </a:rPr>
              <a:t>1918008</a:t>
            </a:r>
          </a:p>
        </p:txBody>
      </p:sp>
      <p:sp>
        <p:nvSpPr>
          <p:cNvPr id="8" name="Freeform 8"/>
          <p:cNvSpPr/>
          <p:nvPr/>
        </p:nvSpPr>
        <p:spPr>
          <a:xfrm>
            <a:off x="15110527" y="5376511"/>
            <a:ext cx="4297547" cy="3187998"/>
          </a:xfrm>
          <a:custGeom>
            <a:avLst/>
            <a:gdLst/>
            <a:ahLst/>
            <a:cxnLst/>
            <a:rect l="l" t="t" r="r" b="b"/>
            <a:pathLst>
              <a:path w="4297547" h="3187998">
                <a:moveTo>
                  <a:pt x="0" y="0"/>
                </a:moveTo>
                <a:lnTo>
                  <a:pt x="4297546" y="0"/>
                </a:lnTo>
                <a:lnTo>
                  <a:pt x="4297546" y="3187998"/>
                </a:lnTo>
                <a:lnTo>
                  <a:pt x="0" y="3187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6821204" y="8650996"/>
            <a:ext cx="969977" cy="1422633"/>
          </a:xfrm>
          <a:custGeom>
            <a:avLst/>
            <a:gdLst/>
            <a:ahLst/>
            <a:cxnLst/>
            <a:rect l="l" t="t" r="r" b="b"/>
            <a:pathLst>
              <a:path w="969977" h="1422633">
                <a:moveTo>
                  <a:pt x="0" y="0"/>
                </a:moveTo>
                <a:lnTo>
                  <a:pt x="969977" y="0"/>
                </a:lnTo>
                <a:lnTo>
                  <a:pt x="969977" y="1422634"/>
                </a:lnTo>
                <a:lnTo>
                  <a:pt x="0" y="1422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082053" y="2193161"/>
            <a:ext cx="5080277" cy="2761823"/>
          </a:xfrm>
          <a:custGeom>
            <a:avLst/>
            <a:gdLst/>
            <a:ahLst/>
            <a:cxnLst/>
            <a:rect l="l" t="t" r="r" b="b"/>
            <a:pathLst>
              <a:path w="5080277" h="2761823">
                <a:moveTo>
                  <a:pt x="0" y="0"/>
                </a:moveTo>
                <a:lnTo>
                  <a:pt x="5080276" y="0"/>
                </a:lnTo>
                <a:lnTo>
                  <a:pt x="5080276" y="2761824"/>
                </a:lnTo>
                <a:lnTo>
                  <a:pt x="0" y="2761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239899" y="702562"/>
            <a:ext cx="970245" cy="1490599"/>
          </a:xfrm>
          <a:custGeom>
            <a:avLst/>
            <a:gdLst/>
            <a:ahLst/>
            <a:cxnLst/>
            <a:rect l="l" t="t" r="r" b="b"/>
            <a:pathLst>
              <a:path w="970245" h="1490599">
                <a:moveTo>
                  <a:pt x="0" y="0"/>
                </a:moveTo>
                <a:lnTo>
                  <a:pt x="970245" y="0"/>
                </a:lnTo>
                <a:lnTo>
                  <a:pt x="970245" y="1490599"/>
                </a:lnTo>
                <a:lnTo>
                  <a:pt x="0" y="14905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4876315" y="1165501"/>
            <a:ext cx="8535371"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Accuracy, Precision, Recall</a:t>
            </a:r>
          </a:p>
        </p:txBody>
      </p:sp>
      <p:sp>
        <p:nvSpPr>
          <p:cNvPr id="4" name="TextBox 4"/>
          <p:cNvSpPr txBox="1"/>
          <p:nvPr/>
        </p:nvSpPr>
        <p:spPr>
          <a:xfrm>
            <a:off x="2433182" y="2429300"/>
            <a:ext cx="13421636" cy="162877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Accuracy adalah ukuran seberapa dekat suatu hasil pengukuran dengan nilai yang benar atau diterima dari kuantitas besaran yang diukur.</a:t>
            </a:r>
          </a:p>
          <a:p>
            <a:pPr algn="ctr">
              <a:lnSpc>
                <a:spcPts val="7500"/>
              </a:lnSpc>
            </a:pPr>
            <a:r>
              <a:rPr lang="en-US" sz="3000">
                <a:solidFill>
                  <a:srgbClr val="232253"/>
                </a:solidFill>
                <a:latin typeface="Inter Italics"/>
              </a:rPr>
              <a:t>Accuracy = TP + TN / TP + TN + FP + FN </a:t>
            </a:r>
          </a:p>
        </p:txBody>
      </p:sp>
      <p:sp>
        <p:nvSpPr>
          <p:cNvPr id="5" name="TextBox 5"/>
          <p:cNvSpPr txBox="1"/>
          <p:nvPr/>
        </p:nvSpPr>
        <p:spPr>
          <a:xfrm>
            <a:off x="2433182" y="4648625"/>
            <a:ext cx="13421636" cy="162877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Precision adalah proses mengevaluasi seberapa baik ketepantan jumlah prediksi yang berhasil diprediksi oleh system yang dibuat.</a:t>
            </a:r>
          </a:p>
          <a:p>
            <a:pPr algn="ctr">
              <a:lnSpc>
                <a:spcPts val="7500"/>
              </a:lnSpc>
            </a:pPr>
            <a:r>
              <a:rPr lang="en-US" sz="3000">
                <a:solidFill>
                  <a:srgbClr val="232253"/>
                </a:solidFill>
                <a:latin typeface="Inter Italics"/>
              </a:rPr>
              <a:t>Precision = TP / TP + FP </a:t>
            </a:r>
          </a:p>
        </p:txBody>
      </p:sp>
      <p:sp>
        <p:nvSpPr>
          <p:cNvPr id="6" name="TextBox 6"/>
          <p:cNvSpPr txBox="1"/>
          <p:nvPr/>
        </p:nvSpPr>
        <p:spPr>
          <a:xfrm>
            <a:off x="2433182" y="6867950"/>
            <a:ext cx="13421636" cy="162877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Recall adalah tingkat keberhasilan system dalam menemukan kembali sebuah data yang dimiliki oleh system tersebut.</a:t>
            </a:r>
          </a:p>
          <a:p>
            <a:pPr algn="ctr">
              <a:lnSpc>
                <a:spcPts val="7500"/>
              </a:lnSpc>
            </a:pPr>
            <a:r>
              <a:rPr lang="en-US" sz="3000">
                <a:solidFill>
                  <a:srgbClr val="232253"/>
                </a:solidFill>
                <a:latin typeface="Inter Italics"/>
              </a:rPr>
              <a:t>Recall = TP / TP + FN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7679180" y="2303298"/>
            <a:ext cx="2929641"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K-Means</a:t>
            </a:r>
          </a:p>
        </p:txBody>
      </p:sp>
      <p:sp>
        <p:nvSpPr>
          <p:cNvPr id="4" name="TextBox 4"/>
          <p:cNvSpPr txBox="1"/>
          <p:nvPr/>
        </p:nvSpPr>
        <p:spPr>
          <a:xfrm>
            <a:off x="2433182" y="3539345"/>
            <a:ext cx="13421636" cy="22955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K-Means Clustering merupakan metode pengklasteran secara partitioning yang memisahkan data ke dalam klaster yang berbeda. Dengan partitioning secara iteratif, K-means Clustering mampu meminimalkan rata-rata jarak setiap data ke klasternya (MacQueen, 1967). </a:t>
            </a:r>
          </a:p>
          <a:p>
            <a:pPr algn="just">
              <a:lnSpc>
                <a:spcPts val="3600"/>
              </a:lnSpc>
            </a:pPr>
            <a:endParaRPr lang="en-US" sz="3000">
              <a:solidFill>
                <a:srgbClr val="232253"/>
              </a:solidFill>
              <a:latin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2433182" y="2390775"/>
            <a:ext cx="13421636" cy="54959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Adapun langkah-langkah untuk K-Means Clustering adalah sebagai berikut (Prasetyo, 2014): </a:t>
            </a:r>
          </a:p>
          <a:p>
            <a:pPr marL="647700" lvl="1" indent="-323850" algn="just">
              <a:lnSpc>
                <a:spcPts val="3600"/>
              </a:lnSpc>
              <a:buFont typeface="Arial"/>
              <a:buChar char="•"/>
            </a:pPr>
            <a:r>
              <a:rPr lang="en-US" sz="3000">
                <a:solidFill>
                  <a:srgbClr val="232253"/>
                </a:solidFill>
                <a:latin typeface="Inter"/>
              </a:rPr>
              <a:t>Inisialisasi: tentukan nilai k sebagai jumlah klaster yang diinginkan dan matriks jarak yang diinginkan. </a:t>
            </a:r>
          </a:p>
          <a:p>
            <a:pPr marL="647700" lvl="1" indent="-323850" algn="just">
              <a:lnSpc>
                <a:spcPts val="3600"/>
              </a:lnSpc>
              <a:buFont typeface="Arial"/>
              <a:buChar char="•"/>
            </a:pPr>
            <a:r>
              <a:rPr lang="en-US" sz="3000">
                <a:solidFill>
                  <a:srgbClr val="232253"/>
                </a:solidFill>
                <a:latin typeface="Inter"/>
              </a:rPr>
              <a:t>Pilih k data dari set data X sebagai centroid.</a:t>
            </a:r>
          </a:p>
          <a:p>
            <a:pPr marL="647700" lvl="1" indent="-323850" algn="just">
              <a:lnSpc>
                <a:spcPts val="3600"/>
              </a:lnSpc>
              <a:buFont typeface="Arial"/>
              <a:buChar char="•"/>
            </a:pPr>
            <a:r>
              <a:rPr lang="en-US" sz="3000">
                <a:solidFill>
                  <a:srgbClr val="232253"/>
                </a:solidFill>
                <a:latin typeface="Inter"/>
              </a:rPr>
              <a:t>Alokasikan semua data ke centroid terdekat dengan matriks jarak yang sudah ditetapkan (memperbarui klaster ID pada setiap data).</a:t>
            </a:r>
          </a:p>
          <a:p>
            <a:pPr marL="647700" lvl="1" indent="-323850" algn="just">
              <a:lnSpc>
                <a:spcPts val="3600"/>
              </a:lnSpc>
              <a:buFont typeface="Arial"/>
              <a:buChar char="•"/>
            </a:pPr>
            <a:r>
              <a:rPr lang="en-US" sz="3000">
                <a:solidFill>
                  <a:srgbClr val="232253"/>
                </a:solidFill>
                <a:latin typeface="Inter"/>
              </a:rPr>
              <a:t>Hitung kembali centroid berdasarkan data yang mengikuti klaster masing-masing. </a:t>
            </a:r>
          </a:p>
          <a:p>
            <a:pPr marL="647700" lvl="1" indent="-323850" algn="just">
              <a:lnSpc>
                <a:spcPts val="3600"/>
              </a:lnSpc>
              <a:buFont typeface="Arial"/>
              <a:buChar char="•"/>
            </a:pPr>
            <a:r>
              <a:rPr lang="en-US" sz="3000">
                <a:solidFill>
                  <a:srgbClr val="232253"/>
                </a:solidFill>
                <a:latin typeface="Inter"/>
              </a:rPr>
              <a:t>Ulangi langkah 3 dan 4 hingga kondisi konvergen tercapai, yaitu tidak ada data yang berpindah klister.</a:t>
            </a:r>
          </a:p>
          <a:p>
            <a:pPr algn="just">
              <a:lnSpc>
                <a:spcPts val="3600"/>
              </a:lnSpc>
            </a:pPr>
            <a:endParaRPr lang="en-US" sz="3000">
              <a:solidFill>
                <a:srgbClr val="232253"/>
              </a:solidFill>
              <a:latin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7679180" y="1944201"/>
            <a:ext cx="3540166"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K-Medoids</a:t>
            </a:r>
          </a:p>
        </p:txBody>
      </p:sp>
      <p:sp>
        <p:nvSpPr>
          <p:cNvPr id="4" name="TextBox 4"/>
          <p:cNvSpPr txBox="1"/>
          <p:nvPr/>
        </p:nvSpPr>
        <p:spPr>
          <a:xfrm>
            <a:off x="2433182" y="3180249"/>
            <a:ext cx="13421636" cy="32099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K-Medoids Clustering, juga dikenal sebagai Partitioning Around Medoids (PAM), adalah varian dari metode K-Means. Hal ini didasarkan pada penggunaan medoids bukan dari pengamatan mean yang dimiliki oleh setiap klaster, dengan tujuan mengurangi sensitivitas dari partisi yang dihasilkan sehubungan dengan nilai-nilai ekstrim yang ada dalam dataset (Vercellis, 2009). </a:t>
            </a:r>
          </a:p>
          <a:p>
            <a:pPr algn="just">
              <a:lnSpc>
                <a:spcPts val="3600"/>
              </a:lnSpc>
            </a:pPr>
            <a:endParaRPr lang="en-US" sz="3000">
              <a:solidFill>
                <a:srgbClr val="232253"/>
              </a:solidFill>
              <a:latin typeface="Inter"/>
            </a:endParaRPr>
          </a:p>
        </p:txBody>
      </p:sp>
      <p:sp>
        <p:nvSpPr>
          <p:cNvPr id="5" name="TextBox 5"/>
          <p:cNvSpPr txBox="1"/>
          <p:nvPr/>
        </p:nvSpPr>
        <p:spPr>
          <a:xfrm>
            <a:off x="2433182" y="6380649"/>
            <a:ext cx="13421636" cy="18383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K-Medoids Clustering hadir untuk mengatasi kelemahan K-Means Clustering yang sensitif terhadap outlier karena suatu objek dengan suatu nilai yang besar mungkin secara substansial menyimpang dari distribusi data.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2433182" y="2390775"/>
            <a:ext cx="13421636" cy="54959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Adapun tahapan K-Medoids Clustering adalah (Han dan Kamber, 2006). </a:t>
            </a:r>
          </a:p>
          <a:p>
            <a:pPr marL="647700" lvl="1" indent="-323850" algn="just">
              <a:lnSpc>
                <a:spcPts val="3600"/>
              </a:lnSpc>
              <a:buFont typeface="Arial"/>
              <a:buChar char="•"/>
            </a:pPr>
            <a:r>
              <a:rPr lang="en-US" sz="3000">
                <a:solidFill>
                  <a:srgbClr val="232253"/>
                </a:solidFill>
                <a:latin typeface="Inter"/>
              </a:rPr>
              <a:t>1.Secara acak pilih k objek pada sekumpulan n objek sebagai medoid.</a:t>
            </a:r>
          </a:p>
          <a:p>
            <a:pPr marL="647700" lvl="1" indent="-323850" algn="just">
              <a:lnSpc>
                <a:spcPts val="3600"/>
              </a:lnSpc>
              <a:buFont typeface="Arial"/>
              <a:buChar char="•"/>
            </a:pPr>
            <a:r>
              <a:rPr lang="en-US" sz="3000">
                <a:solidFill>
                  <a:srgbClr val="232253"/>
                </a:solidFill>
                <a:latin typeface="Inter"/>
              </a:rPr>
              <a:t>Ulangi.</a:t>
            </a:r>
          </a:p>
          <a:p>
            <a:pPr marL="647700" lvl="1" indent="-323850" algn="just">
              <a:lnSpc>
                <a:spcPts val="3600"/>
              </a:lnSpc>
              <a:buFont typeface="Arial"/>
              <a:buChar char="•"/>
            </a:pPr>
            <a:r>
              <a:rPr lang="en-US" sz="3000">
                <a:solidFill>
                  <a:srgbClr val="232253"/>
                </a:solidFill>
                <a:latin typeface="Inter"/>
              </a:rPr>
              <a:t>Tempatkan objek non-medoid ke dalam klaster yang paling dekat dengan medoid.</a:t>
            </a:r>
          </a:p>
          <a:p>
            <a:pPr marL="647700" lvl="1" indent="-323850" algn="just">
              <a:lnSpc>
                <a:spcPts val="3600"/>
              </a:lnSpc>
              <a:buFont typeface="Arial"/>
              <a:buChar char="•"/>
            </a:pPr>
            <a:r>
              <a:rPr lang="en-US" sz="3000">
                <a:solidFill>
                  <a:srgbClr val="232253"/>
                </a:solidFill>
                <a:latin typeface="Inter"/>
              </a:rPr>
              <a:t>Secara acak pilih Orandom (sebuah objek non medoid).</a:t>
            </a:r>
          </a:p>
          <a:p>
            <a:pPr marL="647700" lvl="1" indent="-323850" algn="just">
              <a:lnSpc>
                <a:spcPts val="3600"/>
              </a:lnSpc>
              <a:buFont typeface="Arial"/>
              <a:buChar char="•"/>
            </a:pPr>
            <a:r>
              <a:rPr lang="en-US" sz="3000">
                <a:solidFill>
                  <a:srgbClr val="232253"/>
                </a:solidFill>
                <a:latin typeface="Inter"/>
              </a:rPr>
              <a:t>Hitung total cost, S, dari pertukaran medoid Oj dengan Orandom.</a:t>
            </a:r>
          </a:p>
          <a:p>
            <a:pPr marL="647700" lvl="1" indent="-323850" algn="just">
              <a:lnSpc>
                <a:spcPts val="3600"/>
              </a:lnSpc>
              <a:buFont typeface="Arial"/>
              <a:buChar char="•"/>
            </a:pPr>
            <a:r>
              <a:rPr lang="en-US" sz="3000">
                <a:solidFill>
                  <a:srgbClr val="232253"/>
                </a:solidFill>
                <a:latin typeface="Inter"/>
              </a:rPr>
              <a:t>Jika S &lt; 0 maka tukar Oj dengan Orandom untuk membentuk sekumpulan k objek baru sebagai medoid.</a:t>
            </a:r>
          </a:p>
          <a:p>
            <a:pPr marL="647700" lvl="1" indent="-323850" algn="just">
              <a:lnSpc>
                <a:spcPts val="3600"/>
              </a:lnSpc>
              <a:buFont typeface="Arial"/>
              <a:buChar char="•"/>
            </a:pPr>
            <a:r>
              <a:rPr lang="en-US" sz="3000">
                <a:solidFill>
                  <a:srgbClr val="232253"/>
                </a:solidFill>
                <a:latin typeface="Inter"/>
              </a:rPr>
              <a:t>Jika S &gt; 0 maka iterasi selesai dan hasil cluster merupakan iterasi sebelumnya.</a:t>
            </a:r>
          </a:p>
          <a:p>
            <a:pPr algn="just">
              <a:lnSpc>
                <a:spcPts val="3600"/>
              </a:lnSpc>
            </a:pPr>
            <a:endParaRPr lang="en-US" sz="3000">
              <a:solidFill>
                <a:srgbClr val="232253"/>
              </a:solidFill>
              <a:latin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6578334" y="1969476"/>
            <a:ext cx="5131332" cy="7288824"/>
          </a:xfrm>
          <a:custGeom>
            <a:avLst/>
            <a:gdLst/>
            <a:ahLst/>
            <a:cxnLst/>
            <a:rect l="l" t="t" r="r" b="b"/>
            <a:pathLst>
              <a:path w="5131332" h="7288824">
                <a:moveTo>
                  <a:pt x="0" y="0"/>
                </a:moveTo>
                <a:lnTo>
                  <a:pt x="5131332" y="0"/>
                </a:lnTo>
                <a:lnTo>
                  <a:pt x="5131332" y="7288824"/>
                </a:lnTo>
                <a:lnTo>
                  <a:pt x="0" y="7288824"/>
                </a:lnTo>
                <a:lnTo>
                  <a:pt x="0" y="0"/>
                </a:lnTo>
                <a:close/>
              </a:path>
            </a:pathLst>
          </a:custGeom>
          <a:blipFill>
            <a:blip r:embed="rId3"/>
            <a:stretch>
              <a:fillRect/>
            </a:stretch>
          </a:blipFill>
        </p:spPr>
      </p:sp>
      <p:sp>
        <p:nvSpPr>
          <p:cNvPr id="4" name="TextBox 4"/>
          <p:cNvSpPr txBox="1"/>
          <p:nvPr/>
        </p:nvSpPr>
        <p:spPr>
          <a:xfrm>
            <a:off x="5277165" y="933450"/>
            <a:ext cx="7733670"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Flowchart Cara Kerja K-Means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6093778" y="2000813"/>
            <a:ext cx="5483434" cy="7257487"/>
          </a:xfrm>
          <a:custGeom>
            <a:avLst/>
            <a:gdLst/>
            <a:ahLst/>
            <a:cxnLst/>
            <a:rect l="l" t="t" r="r" b="b"/>
            <a:pathLst>
              <a:path w="5483434" h="7257487">
                <a:moveTo>
                  <a:pt x="0" y="0"/>
                </a:moveTo>
                <a:lnTo>
                  <a:pt x="5483434" y="0"/>
                </a:lnTo>
                <a:lnTo>
                  <a:pt x="5483434" y="7257487"/>
                </a:lnTo>
                <a:lnTo>
                  <a:pt x="0" y="7257487"/>
                </a:lnTo>
                <a:lnTo>
                  <a:pt x="0" y="0"/>
                </a:lnTo>
                <a:close/>
              </a:path>
            </a:pathLst>
          </a:custGeom>
          <a:blipFill>
            <a:blip r:embed="rId3"/>
            <a:stretch>
              <a:fillRect/>
            </a:stretch>
          </a:blipFill>
        </p:spPr>
      </p:sp>
      <p:sp>
        <p:nvSpPr>
          <p:cNvPr id="4" name="TextBox 4"/>
          <p:cNvSpPr txBox="1"/>
          <p:nvPr/>
        </p:nvSpPr>
        <p:spPr>
          <a:xfrm>
            <a:off x="4973979" y="919220"/>
            <a:ext cx="8148556"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Flowchart Cara Kerja K-Medoids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35022" y="2343859"/>
            <a:ext cx="13417956" cy="6816150"/>
          </a:xfrm>
          <a:custGeom>
            <a:avLst/>
            <a:gdLst/>
            <a:ahLst/>
            <a:cxnLst/>
            <a:rect l="l" t="t" r="r" b="b"/>
            <a:pathLst>
              <a:path w="13417956" h="6816150">
                <a:moveTo>
                  <a:pt x="0" y="0"/>
                </a:moveTo>
                <a:lnTo>
                  <a:pt x="13417956" y="0"/>
                </a:lnTo>
                <a:lnTo>
                  <a:pt x="13417956" y="6816151"/>
                </a:lnTo>
                <a:lnTo>
                  <a:pt x="0" y="6816151"/>
                </a:lnTo>
                <a:lnTo>
                  <a:pt x="0" y="0"/>
                </a:lnTo>
                <a:close/>
              </a:path>
            </a:pathLst>
          </a:custGeom>
          <a:blipFill>
            <a:blip r:embed="rId3"/>
            <a:stretch>
              <a:fillRect/>
            </a:stretch>
          </a:blipFill>
        </p:spPr>
      </p:sp>
      <p:sp>
        <p:nvSpPr>
          <p:cNvPr id="4" name="TextBox 4"/>
          <p:cNvSpPr txBox="1"/>
          <p:nvPr/>
        </p:nvSpPr>
        <p:spPr>
          <a:xfrm>
            <a:off x="7447657" y="630237"/>
            <a:ext cx="3392687"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050409" y="1534234"/>
            <a:ext cx="4257342" cy="533400"/>
          </a:xfrm>
          <a:prstGeom prst="rect">
            <a:avLst/>
          </a:prstGeom>
        </p:spPr>
        <p:txBody>
          <a:bodyPr lIns="0" tIns="0" rIns="0" bIns="0" rtlCol="0" anchor="t">
            <a:spAutoFit/>
          </a:bodyPr>
          <a:lstStyle/>
          <a:p>
            <a:pPr marL="647700" lvl="1" indent="-323850">
              <a:lnSpc>
                <a:spcPts val="4350"/>
              </a:lnSpc>
              <a:spcBef>
                <a:spcPts val="1629"/>
              </a:spcBef>
              <a:buFont typeface="Arial"/>
              <a:buChar char="•"/>
            </a:pPr>
            <a:r>
              <a:rPr lang="en-US" sz="3000">
                <a:solidFill>
                  <a:srgbClr val="232253"/>
                </a:solidFill>
                <a:latin typeface="Inter"/>
              </a:rPr>
              <a:t>Login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352793" y="2134346"/>
            <a:ext cx="13582413" cy="6984823"/>
          </a:xfrm>
          <a:custGeom>
            <a:avLst/>
            <a:gdLst/>
            <a:ahLst/>
            <a:cxnLst/>
            <a:rect l="l" t="t" r="r" b="b"/>
            <a:pathLst>
              <a:path w="13582413" h="6984823">
                <a:moveTo>
                  <a:pt x="0" y="0"/>
                </a:moveTo>
                <a:lnTo>
                  <a:pt x="13582414" y="0"/>
                </a:lnTo>
                <a:lnTo>
                  <a:pt x="13582414" y="6984824"/>
                </a:lnTo>
                <a:lnTo>
                  <a:pt x="0" y="6984824"/>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2. Dashboard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35993" y="2023000"/>
            <a:ext cx="13416015" cy="6836733"/>
          </a:xfrm>
          <a:custGeom>
            <a:avLst/>
            <a:gdLst/>
            <a:ahLst/>
            <a:cxnLst/>
            <a:rect l="l" t="t" r="r" b="b"/>
            <a:pathLst>
              <a:path w="13416015" h="6836733">
                <a:moveTo>
                  <a:pt x="0" y="0"/>
                </a:moveTo>
                <a:lnTo>
                  <a:pt x="13416014" y="0"/>
                </a:lnTo>
                <a:lnTo>
                  <a:pt x="13416014" y="6836733"/>
                </a:lnTo>
                <a:lnTo>
                  <a:pt x="0" y="6836733"/>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3. Lihat Data Orangtua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028700" y="1242498"/>
            <a:ext cx="5530496" cy="800100"/>
          </a:xfrm>
          <a:prstGeom prst="rect">
            <a:avLst/>
          </a:prstGeom>
        </p:spPr>
        <p:txBody>
          <a:bodyPr lIns="0" tIns="0" rIns="0" bIns="0" rtlCol="0" anchor="t">
            <a:spAutoFit/>
          </a:bodyPr>
          <a:lstStyle/>
          <a:p>
            <a:pPr>
              <a:lnSpc>
                <a:spcPts val="6525"/>
              </a:lnSpc>
              <a:spcBef>
                <a:spcPts val="4893"/>
              </a:spcBef>
            </a:pPr>
            <a:r>
              <a:rPr lang="en-US" sz="4500">
                <a:solidFill>
                  <a:srgbClr val="232253"/>
                </a:solidFill>
                <a:latin typeface="Inter Bold"/>
              </a:rPr>
              <a:t>Latar Belakang</a:t>
            </a:r>
          </a:p>
        </p:txBody>
      </p:sp>
      <p:sp>
        <p:nvSpPr>
          <p:cNvPr id="4" name="TextBox 4"/>
          <p:cNvSpPr txBox="1"/>
          <p:nvPr/>
        </p:nvSpPr>
        <p:spPr>
          <a:xfrm>
            <a:off x="1535779" y="2583377"/>
            <a:ext cx="13337391" cy="3858107"/>
          </a:xfrm>
          <a:prstGeom prst="rect">
            <a:avLst/>
          </a:prstGeom>
        </p:spPr>
        <p:txBody>
          <a:bodyPr lIns="0" tIns="0" rIns="0" bIns="0" rtlCol="0" anchor="t">
            <a:spAutoFit/>
          </a:bodyPr>
          <a:lstStyle/>
          <a:p>
            <a:pPr marL="582930" lvl="1" indent="-291465" algn="just">
              <a:lnSpc>
                <a:spcPts val="3779"/>
              </a:lnSpc>
              <a:buFont typeface="Arial"/>
              <a:buChar char="•"/>
            </a:pPr>
            <a:r>
              <a:rPr lang="en-US" sz="2700" dirty="0" err="1">
                <a:solidFill>
                  <a:srgbClr val="232253"/>
                </a:solidFill>
                <a:latin typeface="Inter"/>
              </a:rPr>
              <a:t>Penginputan</a:t>
            </a:r>
            <a:r>
              <a:rPr lang="en-US" sz="2700" dirty="0">
                <a:solidFill>
                  <a:srgbClr val="232253"/>
                </a:solidFill>
                <a:latin typeface="Inter"/>
              </a:rPr>
              <a:t> data yang </a:t>
            </a:r>
            <a:r>
              <a:rPr lang="en-US" sz="2700" dirty="0" err="1">
                <a:solidFill>
                  <a:srgbClr val="232253"/>
                </a:solidFill>
                <a:latin typeface="Inter"/>
              </a:rPr>
              <a:t>dilakukan</a:t>
            </a:r>
            <a:r>
              <a:rPr lang="en-US" sz="2700" dirty="0">
                <a:solidFill>
                  <a:srgbClr val="232253"/>
                </a:solidFill>
                <a:latin typeface="Inter"/>
              </a:rPr>
              <a:t> oleh para </a:t>
            </a:r>
            <a:r>
              <a:rPr lang="en-US" sz="2700" dirty="0" err="1">
                <a:solidFill>
                  <a:srgbClr val="232253"/>
                </a:solidFill>
                <a:latin typeface="Inter"/>
              </a:rPr>
              <a:t>kader</a:t>
            </a:r>
            <a:r>
              <a:rPr lang="en-US" sz="2700" dirty="0">
                <a:solidFill>
                  <a:srgbClr val="232253"/>
                </a:solidFill>
                <a:latin typeface="Inter"/>
              </a:rPr>
              <a:t> </a:t>
            </a:r>
            <a:r>
              <a:rPr lang="en-US" sz="2700" dirty="0" err="1">
                <a:solidFill>
                  <a:srgbClr val="232253"/>
                </a:solidFill>
                <a:latin typeface="Inter"/>
              </a:rPr>
              <a:t>masih</a:t>
            </a:r>
            <a:r>
              <a:rPr lang="en-US" sz="2700" dirty="0">
                <a:solidFill>
                  <a:srgbClr val="232253"/>
                </a:solidFill>
                <a:latin typeface="Inter"/>
              </a:rPr>
              <a:t> </a:t>
            </a:r>
            <a:r>
              <a:rPr lang="en-US" sz="2700" dirty="0" err="1">
                <a:solidFill>
                  <a:srgbClr val="232253"/>
                </a:solidFill>
                <a:latin typeface="Inter"/>
              </a:rPr>
              <a:t>dilakukan</a:t>
            </a:r>
            <a:r>
              <a:rPr lang="en-US" sz="2700" dirty="0">
                <a:solidFill>
                  <a:srgbClr val="232253"/>
                </a:solidFill>
                <a:latin typeface="Inter"/>
              </a:rPr>
              <a:t> </a:t>
            </a:r>
            <a:r>
              <a:rPr lang="en-US" sz="2700" dirty="0" err="1">
                <a:solidFill>
                  <a:srgbClr val="232253"/>
                </a:solidFill>
                <a:latin typeface="Inter"/>
              </a:rPr>
              <a:t>secara</a:t>
            </a:r>
            <a:r>
              <a:rPr lang="en-US" sz="2700" dirty="0">
                <a:solidFill>
                  <a:srgbClr val="232253"/>
                </a:solidFill>
                <a:latin typeface="Inter"/>
              </a:rPr>
              <a:t> manual </a:t>
            </a:r>
            <a:r>
              <a:rPr lang="en-US" sz="2700" dirty="0" err="1">
                <a:solidFill>
                  <a:srgbClr val="232253"/>
                </a:solidFill>
                <a:latin typeface="Inter"/>
              </a:rPr>
              <a:t>menggunakan</a:t>
            </a:r>
            <a:r>
              <a:rPr lang="en-US" sz="2700" dirty="0">
                <a:solidFill>
                  <a:srgbClr val="232253"/>
                </a:solidFill>
                <a:latin typeface="Inter"/>
              </a:rPr>
              <a:t> </a:t>
            </a:r>
            <a:r>
              <a:rPr lang="en-US" sz="2700" dirty="0" err="1">
                <a:solidFill>
                  <a:srgbClr val="232253"/>
                </a:solidFill>
                <a:latin typeface="Inter"/>
              </a:rPr>
              <a:t>kertas</a:t>
            </a:r>
            <a:r>
              <a:rPr lang="en-US" sz="2700" dirty="0">
                <a:solidFill>
                  <a:srgbClr val="232253"/>
                </a:solidFill>
                <a:latin typeface="Inter"/>
              </a:rPr>
              <a:t>, </a:t>
            </a:r>
            <a:r>
              <a:rPr lang="en-US" sz="2700" dirty="0" err="1">
                <a:solidFill>
                  <a:srgbClr val="232253"/>
                </a:solidFill>
                <a:latin typeface="Inter"/>
              </a:rPr>
              <a:t>kemudian</a:t>
            </a:r>
            <a:r>
              <a:rPr lang="en-US" sz="2700" dirty="0">
                <a:solidFill>
                  <a:srgbClr val="232253"/>
                </a:solidFill>
                <a:latin typeface="Inter"/>
              </a:rPr>
              <a:t> </a:t>
            </a:r>
            <a:r>
              <a:rPr lang="en-US" sz="2700" dirty="0" err="1">
                <a:solidFill>
                  <a:srgbClr val="232253"/>
                </a:solidFill>
                <a:latin typeface="Inter"/>
              </a:rPr>
              <a:t>dimasukkan</a:t>
            </a:r>
            <a:r>
              <a:rPr lang="en-US" sz="2700" dirty="0">
                <a:solidFill>
                  <a:srgbClr val="232253"/>
                </a:solidFill>
                <a:latin typeface="Inter"/>
              </a:rPr>
              <a:t> </a:t>
            </a:r>
            <a:r>
              <a:rPr lang="en-US" sz="2700" dirty="0" err="1">
                <a:solidFill>
                  <a:srgbClr val="232253"/>
                </a:solidFill>
                <a:latin typeface="Inter"/>
              </a:rPr>
              <a:t>kedalam</a:t>
            </a:r>
            <a:r>
              <a:rPr lang="en-US" sz="2700" dirty="0">
                <a:solidFill>
                  <a:srgbClr val="232253"/>
                </a:solidFill>
                <a:latin typeface="Inter"/>
              </a:rPr>
              <a:t> Microsoft Excel.</a:t>
            </a:r>
          </a:p>
          <a:p>
            <a:pPr marL="582930" lvl="1" indent="-291465" algn="just">
              <a:lnSpc>
                <a:spcPts val="3779"/>
              </a:lnSpc>
              <a:buFont typeface="Arial"/>
              <a:buChar char="•"/>
            </a:pPr>
            <a:r>
              <a:rPr lang="en-US" sz="2700" dirty="0" err="1">
                <a:solidFill>
                  <a:srgbClr val="232253"/>
                </a:solidFill>
                <a:latin typeface="Inter"/>
              </a:rPr>
              <a:t>Pemeriksaan</a:t>
            </a:r>
            <a:r>
              <a:rPr lang="en-US" sz="2700" dirty="0">
                <a:solidFill>
                  <a:srgbClr val="232253"/>
                </a:solidFill>
                <a:latin typeface="Inter"/>
              </a:rPr>
              <a:t> </a:t>
            </a:r>
            <a:r>
              <a:rPr lang="en-US" sz="2700" dirty="0" err="1">
                <a:solidFill>
                  <a:srgbClr val="232253"/>
                </a:solidFill>
                <a:latin typeface="Inter"/>
              </a:rPr>
              <a:t>kesehatan</a:t>
            </a:r>
            <a:r>
              <a:rPr lang="en-US" sz="2700" dirty="0">
                <a:solidFill>
                  <a:srgbClr val="232253"/>
                </a:solidFill>
                <a:latin typeface="Inter"/>
              </a:rPr>
              <a:t> status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anak</a:t>
            </a:r>
            <a:r>
              <a:rPr lang="en-US" sz="2700" dirty="0">
                <a:solidFill>
                  <a:srgbClr val="232253"/>
                </a:solidFill>
                <a:latin typeface="Inter"/>
              </a:rPr>
              <a:t> oleh </a:t>
            </a:r>
            <a:r>
              <a:rPr lang="en-US" sz="2700" dirty="0" err="1">
                <a:solidFill>
                  <a:srgbClr val="232253"/>
                </a:solidFill>
                <a:latin typeface="Inter"/>
              </a:rPr>
              <a:t>pihak</a:t>
            </a:r>
            <a:r>
              <a:rPr lang="en-US" sz="2700" dirty="0">
                <a:solidFill>
                  <a:srgbClr val="232253"/>
                </a:solidFill>
                <a:latin typeface="Inter"/>
              </a:rPr>
              <a:t> </a:t>
            </a:r>
            <a:r>
              <a:rPr lang="en-US" sz="2700" dirty="0" err="1">
                <a:solidFill>
                  <a:srgbClr val="232253"/>
                </a:solidFill>
                <a:latin typeface="Inter"/>
              </a:rPr>
              <a:t>puskesmas</a:t>
            </a:r>
            <a:r>
              <a:rPr lang="en-US" sz="2700" dirty="0">
                <a:solidFill>
                  <a:srgbClr val="232253"/>
                </a:solidFill>
                <a:latin typeface="Inter"/>
              </a:rPr>
              <a:t> di </a:t>
            </a:r>
            <a:r>
              <a:rPr lang="en-US" sz="2700" dirty="0" err="1">
                <a:solidFill>
                  <a:srgbClr val="232253"/>
                </a:solidFill>
                <a:latin typeface="Inter"/>
              </a:rPr>
              <a:t>setiap</a:t>
            </a:r>
            <a:r>
              <a:rPr lang="en-US" sz="2700" dirty="0">
                <a:solidFill>
                  <a:srgbClr val="232253"/>
                </a:solidFill>
                <a:latin typeface="Inter"/>
              </a:rPr>
              <a:t>  </a:t>
            </a:r>
            <a:r>
              <a:rPr lang="en-US" sz="2700" dirty="0" err="1">
                <a:solidFill>
                  <a:srgbClr val="232253"/>
                </a:solidFill>
                <a:latin typeface="Inter"/>
              </a:rPr>
              <a:t>Posyandu</a:t>
            </a:r>
            <a:r>
              <a:rPr lang="en-US" sz="2700" dirty="0">
                <a:solidFill>
                  <a:srgbClr val="232253"/>
                </a:solidFill>
                <a:latin typeface="Inter"/>
              </a:rPr>
              <a:t> di </a:t>
            </a:r>
            <a:r>
              <a:rPr lang="en-US" sz="2700" dirty="0" err="1">
                <a:solidFill>
                  <a:srgbClr val="232253"/>
                </a:solidFill>
                <a:latin typeface="Inter"/>
              </a:rPr>
              <a:t>Kecamatan</a:t>
            </a:r>
            <a:r>
              <a:rPr lang="en-US" sz="2700" dirty="0">
                <a:solidFill>
                  <a:srgbClr val="232253"/>
                </a:solidFill>
                <a:latin typeface="Inter"/>
              </a:rPr>
              <a:t> </a:t>
            </a:r>
            <a:r>
              <a:rPr lang="en-US" sz="2700" dirty="0" err="1">
                <a:solidFill>
                  <a:srgbClr val="232253"/>
                </a:solidFill>
                <a:latin typeface="Inter"/>
              </a:rPr>
              <a:t>Pringgarata</a:t>
            </a:r>
            <a:r>
              <a:rPr lang="en-US" sz="2700" dirty="0">
                <a:solidFill>
                  <a:srgbClr val="232253"/>
                </a:solidFill>
                <a:latin typeface="Inter"/>
              </a:rPr>
              <a:t> </a:t>
            </a:r>
            <a:r>
              <a:rPr lang="en-US" sz="2700" dirty="0" err="1">
                <a:solidFill>
                  <a:srgbClr val="232253"/>
                </a:solidFill>
                <a:latin typeface="Inter"/>
              </a:rPr>
              <a:t>hanya</a:t>
            </a:r>
            <a:r>
              <a:rPr lang="en-US" sz="2700" dirty="0">
                <a:solidFill>
                  <a:srgbClr val="232253"/>
                </a:solidFill>
                <a:latin typeface="Inter"/>
              </a:rPr>
              <a:t> </a:t>
            </a:r>
            <a:r>
              <a:rPr lang="en-US" sz="2700" dirty="0" err="1">
                <a:solidFill>
                  <a:srgbClr val="232253"/>
                </a:solidFill>
                <a:latin typeface="Inter"/>
              </a:rPr>
              <a:t>bisa</a:t>
            </a:r>
            <a:r>
              <a:rPr lang="en-US" sz="2700" dirty="0">
                <a:solidFill>
                  <a:srgbClr val="232253"/>
                </a:solidFill>
                <a:latin typeface="Inter"/>
              </a:rPr>
              <a:t> </a:t>
            </a:r>
            <a:r>
              <a:rPr lang="en-US" sz="2700" dirty="0" err="1">
                <a:solidFill>
                  <a:srgbClr val="232253"/>
                </a:solidFill>
                <a:latin typeface="Inter"/>
              </a:rPr>
              <a:t>dilakukan</a:t>
            </a:r>
            <a:r>
              <a:rPr lang="en-US" sz="2700" dirty="0">
                <a:solidFill>
                  <a:srgbClr val="232253"/>
                </a:solidFill>
                <a:latin typeface="Inter"/>
              </a:rPr>
              <a:t> </a:t>
            </a:r>
            <a:r>
              <a:rPr lang="en-US" sz="2700" dirty="0" err="1">
                <a:solidFill>
                  <a:srgbClr val="232253"/>
                </a:solidFill>
                <a:latin typeface="Inter"/>
              </a:rPr>
              <a:t>dalam</a:t>
            </a:r>
            <a:r>
              <a:rPr lang="en-US" sz="2700" dirty="0">
                <a:solidFill>
                  <a:srgbClr val="232253"/>
                </a:solidFill>
                <a:latin typeface="Inter"/>
              </a:rPr>
              <a:t> </a:t>
            </a:r>
            <a:r>
              <a:rPr lang="en-US" sz="2700" dirty="0" err="1">
                <a:solidFill>
                  <a:srgbClr val="232253"/>
                </a:solidFill>
                <a:latin typeface="Inter"/>
              </a:rPr>
              <a:t>kurun</a:t>
            </a:r>
            <a:r>
              <a:rPr lang="en-US" sz="2700" dirty="0">
                <a:solidFill>
                  <a:srgbClr val="232253"/>
                </a:solidFill>
                <a:latin typeface="Inter"/>
              </a:rPr>
              <a:t> </a:t>
            </a:r>
            <a:r>
              <a:rPr lang="en-US" sz="2700" dirty="0" err="1">
                <a:solidFill>
                  <a:srgbClr val="232253"/>
                </a:solidFill>
                <a:latin typeface="Inter"/>
              </a:rPr>
              <a:t>waktu</a:t>
            </a:r>
            <a:r>
              <a:rPr lang="en-US" sz="2700" dirty="0">
                <a:solidFill>
                  <a:srgbClr val="232253"/>
                </a:solidFill>
                <a:latin typeface="Inter"/>
              </a:rPr>
              <a:t> </a:t>
            </a:r>
            <a:r>
              <a:rPr lang="en-US" sz="2700" dirty="0" err="1">
                <a:solidFill>
                  <a:srgbClr val="232253"/>
                </a:solidFill>
                <a:latin typeface="Inter"/>
              </a:rPr>
              <a:t>tertentu</a:t>
            </a:r>
            <a:r>
              <a:rPr lang="en-US" sz="2700" dirty="0">
                <a:solidFill>
                  <a:srgbClr val="232253"/>
                </a:solidFill>
                <a:latin typeface="Inter"/>
              </a:rPr>
              <a:t>.</a:t>
            </a:r>
          </a:p>
          <a:p>
            <a:pPr marL="582930" lvl="1" indent="-291465" algn="just">
              <a:lnSpc>
                <a:spcPts val="3779"/>
              </a:lnSpc>
              <a:buFont typeface="Arial"/>
              <a:buChar char="•"/>
            </a:pPr>
            <a:r>
              <a:rPr lang="en-US" sz="2700" dirty="0">
                <a:solidFill>
                  <a:srgbClr val="232253"/>
                </a:solidFill>
                <a:latin typeface="Inter"/>
              </a:rPr>
              <a:t>Hasil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pemeriksaan</a:t>
            </a:r>
            <a:r>
              <a:rPr lang="en-US" sz="2700" dirty="0">
                <a:solidFill>
                  <a:srgbClr val="232253"/>
                </a:solidFill>
                <a:latin typeface="Inter"/>
              </a:rPr>
              <a:t> tidak lansung </a:t>
            </a:r>
            <a:r>
              <a:rPr lang="en-US" sz="2700" dirty="0" err="1">
                <a:solidFill>
                  <a:srgbClr val="232253"/>
                </a:solidFill>
                <a:latin typeface="Inter"/>
              </a:rPr>
              <a:t>terlihat</a:t>
            </a:r>
            <a:r>
              <a:rPr lang="en-US" sz="2700" dirty="0">
                <a:solidFill>
                  <a:srgbClr val="232253"/>
                </a:solidFill>
                <a:latin typeface="Inter"/>
              </a:rPr>
              <a:t>.</a:t>
            </a:r>
          </a:p>
          <a:p>
            <a:pPr marL="582930" lvl="1" indent="-291465" algn="just">
              <a:lnSpc>
                <a:spcPts val="3779"/>
              </a:lnSpc>
              <a:buFont typeface="Arial"/>
              <a:buChar char="•"/>
            </a:pPr>
            <a:r>
              <a:rPr lang="en-US" sz="2700" dirty="0" err="1">
                <a:solidFill>
                  <a:srgbClr val="232253"/>
                </a:solidFill>
                <a:latin typeface="Inter"/>
              </a:rPr>
              <a:t>Banyaknya</a:t>
            </a:r>
            <a:r>
              <a:rPr lang="en-US" sz="2700" dirty="0">
                <a:solidFill>
                  <a:srgbClr val="232253"/>
                </a:solidFill>
                <a:latin typeface="Inter"/>
              </a:rPr>
              <a:t> </a:t>
            </a:r>
            <a:r>
              <a:rPr lang="en-US" sz="2700" dirty="0" err="1">
                <a:solidFill>
                  <a:srgbClr val="232253"/>
                </a:solidFill>
                <a:latin typeface="Inter"/>
              </a:rPr>
              <a:t>ketidaktahuan</a:t>
            </a:r>
            <a:r>
              <a:rPr lang="en-US" sz="2700" dirty="0">
                <a:solidFill>
                  <a:srgbClr val="232253"/>
                </a:solidFill>
                <a:latin typeface="Inter"/>
              </a:rPr>
              <a:t> orang </a:t>
            </a:r>
            <a:r>
              <a:rPr lang="en-US" sz="2700" dirty="0" err="1">
                <a:solidFill>
                  <a:srgbClr val="232253"/>
                </a:solidFill>
                <a:latin typeface="Inter"/>
              </a:rPr>
              <a:t>tua</a:t>
            </a:r>
            <a:r>
              <a:rPr lang="en-US" sz="2700" dirty="0">
                <a:solidFill>
                  <a:srgbClr val="232253"/>
                </a:solidFill>
                <a:latin typeface="Inter"/>
              </a:rPr>
              <a:t> </a:t>
            </a:r>
            <a:r>
              <a:rPr lang="en-US" sz="2700" dirty="0" err="1">
                <a:solidFill>
                  <a:srgbClr val="232253"/>
                </a:solidFill>
                <a:latin typeface="Inter"/>
              </a:rPr>
              <a:t>akan</a:t>
            </a:r>
            <a:r>
              <a:rPr lang="en-US" sz="2700" dirty="0">
                <a:solidFill>
                  <a:srgbClr val="232253"/>
                </a:solidFill>
                <a:latin typeface="Inter"/>
              </a:rPr>
              <a:t> </a:t>
            </a:r>
            <a:r>
              <a:rPr lang="en-US" sz="2700" dirty="0" err="1">
                <a:solidFill>
                  <a:srgbClr val="232253"/>
                </a:solidFill>
                <a:latin typeface="Inter"/>
              </a:rPr>
              <a:t>anaknya</a:t>
            </a:r>
            <a:r>
              <a:rPr lang="en-US" sz="2700" dirty="0">
                <a:solidFill>
                  <a:srgbClr val="232253"/>
                </a:solidFill>
                <a:latin typeface="Inter"/>
              </a:rPr>
              <a:t> yang </a:t>
            </a:r>
            <a:r>
              <a:rPr lang="en-US" sz="2700" dirty="0" err="1">
                <a:solidFill>
                  <a:srgbClr val="232253"/>
                </a:solidFill>
                <a:latin typeface="Inter"/>
              </a:rPr>
              <a:t>mengalami</a:t>
            </a:r>
            <a:r>
              <a:rPr lang="en-US" sz="2700" dirty="0">
                <a:solidFill>
                  <a:srgbClr val="232253"/>
                </a:solidFill>
                <a:latin typeface="Inter"/>
              </a:rPr>
              <a:t> </a:t>
            </a:r>
            <a:r>
              <a:rPr lang="en-US" sz="2700" dirty="0" err="1">
                <a:solidFill>
                  <a:srgbClr val="232253"/>
                </a:solidFill>
                <a:latin typeface="Inter"/>
              </a:rPr>
              <a:t>masalah</a:t>
            </a:r>
            <a:r>
              <a:rPr lang="en-US" sz="2700" dirty="0">
                <a:solidFill>
                  <a:srgbClr val="232253"/>
                </a:solidFill>
                <a:latin typeface="Inter"/>
              </a:rPr>
              <a:t> </a:t>
            </a:r>
            <a:r>
              <a:rPr lang="en-US" sz="2700" dirty="0" err="1">
                <a:solidFill>
                  <a:srgbClr val="232253"/>
                </a:solidFill>
                <a:latin typeface="Inter"/>
              </a:rPr>
              <a:t>gizi</a:t>
            </a:r>
            <a:r>
              <a:rPr lang="en-US" sz="2700" dirty="0">
                <a:solidFill>
                  <a:srgbClr val="232253"/>
                </a:solidFill>
                <a:latin typeface="Inter"/>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35507" y="2026489"/>
            <a:ext cx="13416986" cy="6855029"/>
          </a:xfrm>
          <a:custGeom>
            <a:avLst/>
            <a:gdLst/>
            <a:ahLst/>
            <a:cxnLst/>
            <a:rect l="l" t="t" r="r" b="b"/>
            <a:pathLst>
              <a:path w="13416986" h="6855029">
                <a:moveTo>
                  <a:pt x="0" y="0"/>
                </a:moveTo>
                <a:lnTo>
                  <a:pt x="13416986" y="0"/>
                </a:lnTo>
                <a:lnTo>
                  <a:pt x="13416986" y="6855030"/>
                </a:lnTo>
                <a:lnTo>
                  <a:pt x="0" y="6855030"/>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4. Edit Data Orangtua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36479" y="2071039"/>
            <a:ext cx="13415042" cy="6847037"/>
          </a:xfrm>
          <a:custGeom>
            <a:avLst/>
            <a:gdLst/>
            <a:ahLst/>
            <a:cxnLst/>
            <a:rect l="l" t="t" r="r" b="b"/>
            <a:pathLst>
              <a:path w="13415042" h="6847037">
                <a:moveTo>
                  <a:pt x="0" y="0"/>
                </a:moveTo>
                <a:lnTo>
                  <a:pt x="13415042" y="0"/>
                </a:lnTo>
                <a:lnTo>
                  <a:pt x="13415042" y="6847037"/>
                </a:lnTo>
                <a:lnTo>
                  <a:pt x="0" y="6847037"/>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5. Lihat Data Anak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509973" y="1941385"/>
            <a:ext cx="13818524" cy="7060184"/>
          </a:xfrm>
          <a:custGeom>
            <a:avLst/>
            <a:gdLst/>
            <a:ahLst/>
            <a:cxnLst/>
            <a:rect l="l" t="t" r="r" b="b"/>
            <a:pathLst>
              <a:path w="13818524" h="7060184">
                <a:moveTo>
                  <a:pt x="0" y="0"/>
                </a:moveTo>
                <a:lnTo>
                  <a:pt x="13818524" y="0"/>
                </a:lnTo>
                <a:lnTo>
                  <a:pt x="13818524" y="7060183"/>
                </a:lnTo>
                <a:lnTo>
                  <a:pt x="0" y="7060183"/>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6. Edit Data Anak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78545" y="1941385"/>
            <a:ext cx="13653303" cy="6979487"/>
          </a:xfrm>
          <a:custGeom>
            <a:avLst/>
            <a:gdLst/>
            <a:ahLst/>
            <a:cxnLst/>
            <a:rect l="l" t="t" r="r" b="b"/>
            <a:pathLst>
              <a:path w="13653303" h="6979487">
                <a:moveTo>
                  <a:pt x="0" y="0"/>
                </a:moveTo>
                <a:lnTo>
                  <a:pt x="13653303" y="0"/>
                </a:lnTo>
                <a:lnTo>
                  <a:pt x="13653303" y="6979486"/>
                </a:lnTo>
                <a:lnTo>
                  <a:pt x="0" y="6979486"/>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7. Lihat Data Gizi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99821" y="2015938"/>
            <a:ext cx="13896351" cy="7074102"/>
          </a:xfrm>
          <a:custGeom>
            <a:avLst/>
            <a:gdLst/>
            <a:ahLst/>
            <a:cxnLst/>
            <a:rect l="l" t="t" r="r" b="b"/>
            <a:pathLst>
              <a:path w="13896351" h="7074102">
                <a:moveTo>
                  <a:pt x="0" y="0"/>
                </a:moveTo>
                <a:lnTo>
                  <a:pt x="13896351" y="0"/>
                </a:lnTo>
                <a:lnTo>
                  <a:pt x="13896351" y="7074102"/>
                </a:lnTo>
                <a:lnTo>
                  <a:pt x="0" y="7074102"/>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8. Edit Data Gizi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392954" y="2010278"/>
            <a:ext cx="13777002" cy="7046309"/>
          </a:xfrm>
          <a:custGeom>
            <a:avLst/>
            <a:gdLst/>
            <a:ahLst/>
            <a:cxnLst/>
            <a:rect l="l" t="t" r="r" b="b"/>
            <a:pathLst>
              <a:path w="13777002" h="7046309">
                <a:moveTo>
                  <a:pt x="0" y="0"/>
                </a:moveTo>
                <a:lnTo>
                  <a:pt x="13777003" y="0"/>
                </a:lnTo>
                <a:lnTo>
                  <a:pt x="13777003" y="7046309"/>
                </a:lnTo>
                <a:lnTo>
                  <a:pt x="0" y="7046309"/>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9. Train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796233" y="1941385"/>
            <a:ext cx="13418924" cy="6841580"/>
          </a:xfrm>
          <a:custGeom>
            <a:avLst/>
            <a:gdLst/>
            <a:ahLst/>
            <a:cxnLst/>
            <a:rect l="l" t="t" r="r" b="b"/>
            <a:pathLst>
              <a:path w="13418924" h="6841580">
                <a:moveTo>
                  <a:pt x="0" y="0"/>
                </a:moveTo>
                <a:lnTo>
                  <a:pt x="13418925" y="0"/>
                </a:lnTo>
                <a:lnTo>
                  <a:pt x="13418925" y="6841580"/>
                </a:lnTo>
                <a:lnTo>
                  <a:pt x="0" y="6841580"/>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10. Perbandingan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658907" y="1941385"/>
            <a:ext cx="13416986" cy="6840733"/>
          </a:xfrm>
          <a:custGeom>
            <a:avLst/>
            <a:gdLst/>
            <a:ahLst/>
            <a:cxnLst/>
            <a:rect l="l" t="t" r="r" b="b"/>
            <a:pathLst>
              <a:path w="13416986" h="6840733">
                <a:moveTo>
                  <a:pt x="0" y="0"/>
                </a:moveTo>
                <a:lnTo>
                  <a:pt x="13416986" y="0"/>
                </a:lnTo>
                <a:lnTo>
                  <a:pt x="13416986" y="6840733"/>
                </a:lnTo>
                <a:lnTo>
                  <a:pt x="0" y="6840733"/>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257342"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10. Perbandingan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435993" y="1941385"/>
            <a:ext cx="13416015" cy="6836733"/>
          </a:xfrm>
          <a:custGeom>
            <a:avLst/>
            <a:gdLst/>
            <a:ahLst/>
            <a:cxnLst/>
            <a:rect l="l" t="t" r="r" b="b"/>
            <a:pathLst>
              <a:path w="13416015" h="6836733">
                <a:moveTo>
                  <a:pt x="0" y="0"/>
                </a:moveTo>
                <a:lnTo>
                  <a:pt x="13416014" y="0"/>
                </a:lnTo>
                <a:lnTo>
                  <a:pt x="13416014" y="6836732"/>
                </a:lnTo>
                <a:lnTo>
                  <a:pt x="0" y="6836732"/>
                </a:lnTo>
                <a:lnTo>
                  <a:pt x="0" y="0"/>
                </a:lnTo>
                <a:close/>
              </a:path>
            </a:pathLst>
          </a:custGeom>
          <a:blipFill>
            <a:blip r:embed="rId3"/>
            <a:stretch>
              <a:fillRect/>
            </a:stretch>
          </a:blipFill>
        </p:spPr>
      </p:sp>
      <p:sp>
        <p:nvSpPr>
          <p:cNvPr id="4" name="TextBox 4"/>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2164488" y="1331785"/>
            <a:ext cx="4597761"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11. Tambah Label Aktual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4" name="TextBox 4"/>
          <p:cNvSpPr txBox="1"/>
          <p:nvPr/>
        </p:nvSpPr>
        <p:spPr>
          <a:xfrm>
            <a:off x="2192239" y="1932342"/>
            <a:ext cx="8657635" cy="533400"/>
          </a:xfrm>
          <a:prstGeom prst="rect">
            <a:avLst/>
          </a:prstGeom>
        </p:spPr>
        <p:txBody>
          <a:bodyPr lIns="0" tIns="0" rIns="0" bIns="0" rtlCol="0" anchor="t">
            <a:spAutoFit/>
          </a:bodyPr>
          <a:lstStyle/>
          <a:p>
            <a:pPr>
              <a:lnSpc>
                <a:spcPts val="4350"/>
              </a:lnSpc>
              <a:spcBef>
                <a:spcPts val="3258"/>
              </a:spcBef>
            </a:pPr>
            <a:r>
              <a:rPr lang="en-US" sz="3000">
                <a:solidFill>
                  <a:srgbClr val="232253"/>
                </a:solidFill>
                <a:latin typeface="Inter"/>
              </a:rPr>
              <a:t>12. Pengujian Metode (Akurasi, Presisi, Recall)</a:t>
            </a:r>
          </a:p>
        </p:txBody>
      </p:sp>
      <p:sp>
        <p:nvSpPr>
          <p:cNvPr id="5" name="TextBox 5"/>
          <p:cNvSpPr txBox="1"/>
          <p:nvPr/>
        </p:nvSpPr>
        <p:spPr>
          <a:xfrm>
            <a:off x="2192239" y="2688126"/>
            <a:ext cx="14112757" cy="1638300"/>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Sebelum masuk dalam pengujian, pertama-tama harus mengetahui total data yang bernilai true positive, true negative, false positive dan false negative. Kondisi tersebut terpenuhi apabila :</a:t>
            </a:r>
          </a:p>
        </p:txBody>
      </p:sp>
      <p:sp>
        <p:nvSpPr>
          <p:cNvPr id="6" name="TextBox 6"/>
          <p:cNvSpPr txBox="1"/>
          <p:nvPr/>
        </p:nvSpPr>
        <p:spPr>
          <a:xfrm>
            <a:off x="2192239" y="4775951"/>
            <a:ext cx="15548518" cy="3331369"/>
          </a:xfrm>
          <a:prstGeom prst="rect">
            <a:avLst/>
          </a:prstGeom>
        </p:spPr>
        <p:txBody>
          <a:bodyPr lIns="0" tIns="0" rIns="0" bIns="0" rtlCol="0" anchor="t">
            <a:spAutoFit/>
          </a:bodyPr>
          <a:lstStyle/>
          <a:p>
            <a:pPr algn="just">
              <a:lnSpc>
                <a:spcPts val="4059"/>
              </a:lnSpc>
              <a:spcBef>
                <a:spcPts val="3040"/>
              </a:spcBef>
            </a:pPr>
            <a:r>
              <a:rPr lang="en-US" sz="2799" dirty="0">
                <a:solidFill>
                  <a:srgbClr val="232253"/>
                </a:solidFill>
                <a:latin typeface="Inter"/>
              </a:rPr>
              <a:t>GIZI LEBIH :</a:t>
            </a:r>
          </a:p>
          <a:p>
            <a:pPr marL="604519" lvl="1" indent="-302260" algn="just">
              <a:lnSpc>
                <a:spcPts val="4059"/>
              </a:lnSpc>
              <a:spcBef>
                <a:spcPts val="1520"/>
              </a:spcBef>
              <a:buFont typeface="Arial"/>
              <a:buChar char="•"/>
            </a:pPr>
            <a:r>
              <a:rPr lang="en-US" sz="2799" dirty="0">
                <a:solidFill>
                  <a:srgbClr val="232253"/>
                </a:solidFill>
                <a:latin typeface="Inter"/>
              </a:rPr>
              <a:t>TP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LEBIH dan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juga GIZI LEBIH.</a:t>
            </a:r>
          </a:p>
          <a:p>
            <a:pPr marL="604519" lvl="1" indent="-302260" algn="just">
              <a:lnSpc>
                <a:spcPts val="4059"/>
              </a:lnSpc>
              <a:spcBef>
                <a:spcPts val="1520"/>
              </a:spcBef>
              <a:buFont typeface="Arial"/>
              <a:buChar char="•"/>
            </a:pPr>
            <a:r>
              <a:rPr lang="en-US" sz="2799" dirty="0">
                <a:solidFill>
                  <a:srgbClr val="232253"/>
                </a:solidFill>
                <a:latin typeface="Inter"/>
              </a:rPr>
              <a:t>TN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LEBIH dan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LEBIH.</a:t>
            </a:r>
          </a:p>
          <a:p>
            <a:pPr marL="604519" lvl="1" indent="-302260" algn="just">
              <a:lnSpc>
                <a:spcPts val="4059"/>
              </a:lnSpc>
              <a:spcBef>
                <a:spcPts val="1520"/>
              </a:spcBef>
              <a:buFont typeface="Arial"/>
              <a:buChar char="•"/>
            </a:pPr>
            <a:r>
              <a:rPr lang="en-US" sz="2799" dirty="0">
                <a:solidFill>
                  <a:srgbClr val="232253"/>
                </a:solidFill>
                <a:latin typeface="Inter"/>
              </a:rPr>
              <a:t>FP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LEBIH, </a:t>
            </a:r>
            <a:r>
              <a:rPr lang="en-US" sz="2799" dirty="0" err="1">
                <a:solidFill>
                  <a:srgbClr val="232253"/>
                </a:solidFill>
                <a:latin typeface="Inter"/>
              </a:rPr>
              <a:t>tetapi</a:t>
            </a:r>
            <a:r>
              <a:rPr lang="en-US" sz="2799" dirty="0">
                <a:solidFill>
                  <a:srgbClr val="232253"/>
                </a:solidFill>
                <a:latin typeface="Inter"/>
              </a:rPr>
              <a:t>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LEBIH.</a:t>
            </a:r>
          </a:p>
          <a:p>
            <a:pPr marL="604519" lvl="1" indent="-302260" algn="just">
              <a:lnSpc>
                <a:spcPts val="4059"/>
              </a:lnSpc>
              <a:spcBef>
                <a:spcPts val="1520"/>
              </a:spcBef>
              <a:buFont typeface="Arial"/>
              <a:buChar char="•"/>
            </a:pPr>
            <a:r>
              <a:rPr lang="en-US" sz="2799" dirty="0">
                <a:solidFill>
                  <a:srgbClr val="232253"/>
                </a:solidFill>
                <a:latin typeface="Inter"/>
              </a:rPr>
              <a:t>FN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LEBIH, </a:t>
            </a:r>
            <a:r>
              <a:rPr lang="en-US" sz="2799" dirty="0" err="1">
                <a:solidFill>
                  <a:srgbClr val="232253"/>
                </a:solidFill>
                <a:latin typeface="Inter"/>
              </a:rPr>
              <a:t>tetapi</a:t>
            </a:r>
            <a:r>
              <a:rPr lang="en-US" sz="2799" dirty="0">
                <a:solidFill>
                  <a:srgbClr val="232253"/>
                </a:solidFill>
                <a:latin typeface="Inter"/>
              </a:rPr>
              <a:t>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LEBIH.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535779" y="2583377"/>
            <a:ext cx="13337391" cy="4345420"/>
          </a:xfrm>
          <a:prstGeom prst="rect">
            <a:avLst/>
          </a:prstGeom>
        </p:spPr>
        <p:txBody>
          <a:bodyPr lIns="0" tIns="0" rIns="0" bIns="0" rtlCol="0" anchor="t">
            <a:spAutoFit/>
          </a:bodyPr>
          <a:lstStyle/>
          <a:p>
            <a:pPr marL="582930" lvl="1" indent="-291465" algn="just">
              <a:lnSpc>
                <a:spcPts val="3779"/>
              </a:lnSpc>
              <a:buFont typeface="Arial"/>
              <a:buChar char="•"/>
            </a:pPr>
            <a:r>
              <a:rPr lang="en-US" sz="2700" dirty="0">
                <a:solidFill>
                  <a:srgbClr val="232253"/>
                </a:solidFill>
                <a:latin typeface="Inter"/>
              </a:rPr>
              <a:t>Data yang </a:t>
            </a:r>
            <a:r>
              <a:rPr lang="en-US" sz="2700" dirty="0" err="1">
                <a:solidFill>
                  <a:srgbClr val="232253"/>
                </a:solidFill>
                <a:latin typeface="Inter"/>
              </a:rPr>
              <a:t>digunakan</a:t>
            </a:r>
            <a:r>
              <a:rPr lang="en-US" sz="2700" dirty="0">
                <a:solidFill>
                  <a:srgbClr val="232253"/>
                </a:solidFill>
                <a:latin typeface="Inter"/>
              </a:rPr>
              <a:t> </a:t>
            </a:r>
            <a:r>
              <a:rPr lang="en-US" sz="2700" dirty="0" err="1">
                <a:solidFill>
                  <a:srgbClr val="232253"/>
                </a:solidFill>
                <a:latin typeface="Inter"/>
              </a:rPr>
              <a:t>untuk</a:t>
            </a:r>
            <a:r>
              <a:rPr lang="en-US" sz="2700" dirty="0">
                <a:solidFill>
                  <a:srgbClr val="232253"/>
                </a:solidFill>
                <a:latin typeface="Inter"/>
              </a:rPr>
              <a:t> </a:t>
            </a:r>
            <a:r>
              <a:rPr lang="en-US" sz="2700" dirty="0" err="1">
                <a:solidFill>
                  <a:srgbClr val="232253"/>
                </a:solidFill>
                <a:latin typeface="Inter"/>
              </a:rPr>
              <a:t>pembuatan</a:t>
            </a:r>
            <a:r>
              <a:rPr lang="en-US" sz="2700" dirty="0">
                <a:solidFill>
                  <a:srgbClr val="232253"/>
                </a:solidFill>
                <a:latin typeface="Inter"/>
              </a:rPr>
              <a:t> </a:t>
            </a:r>
            <a:r>
              <a:rPr lang="en-US" sz="2700" dirty="0" err="1">
                <a:solidFill>
                  <a:srgbClr val="232253"/>
                </a:solidFill>
                <a:latin typeface="Inter"/>
              </a:rPr>
              <a:t>klasifikasi</a:t>
            </a:r>
            <a:r>
              <a:rPr lang="en-US" sz="2700" dirty="0">
                <a:solidFill>
                  <a:srgbClr val="232253"/>
                </a:solidFill>
                <a:latin typeface="Inter"/>
              </a:rPr>
              <a:t> k-means dan k-medoids </a:t>
            </a:r>
            <a:r>
              <a:rPr lang="en-US" sz="2700" dirty="0" err="1">
                <a:solidFill>
                  <a:srgbClr val="232253"/>
                </a:solidFill>
                <a:latin typeface="Inter"/>
              </a:rPr>
              <a:t>menggunakan</a:t>
            </a:r>
            <a:r>
              <a:rPr lang="en-US" sz="2700" dirty="0">
                <a:solidFill>
                  <a:srgbClr val="232253"/>
                </a:solidFill>
                <a:latin typeface="Inter"/>
              </a:rPr>
              <a:t> data </a:t>
            </a:r>
            <a:r>
              <a:rPr lang="en-US" sz="2700" dirty="0" err="1">
                <a:solidFill>
                  <a:srgbClr val="232253"/>
                </a:solidFill>
                <a:latin typeface="Inter"/>
              </a:rPr>
              <a:t>sekunder</a:t>
            </a:r>
            <a:r>
              <a:rPr lang="en-US" sz="2700" dirty="0">
                <a:solidFill>
                  <a:srgbClr val="232253"/>
                </a:solidFill>
                <a:latin typeface="Inter"/>
              </a:rPr>
              <a:t> yang </a:t>
            </a:r>
            <a:r>
              <a:rPr lang="en-US" sz="2700" dirty="0" err="1">
                <a:solidFill>
                  <a:srgbClr val="232253"/>
                </a:solidFill>
                <a:latin typeface="Inter"/>
              </a:rPr>
              <a:t>diperoleh</a:t>
            </a:r>
            <a:r>
              <a:rPr lang="en-US" sz="2700" dirty="0">
                <a:solidFill>
                  <a:srgbClr val="232253"/>
                </a:solidFill>
                <a:latin typeface="Inter"/>
              </a:rPr>
              <a:t>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Puskesmas</a:t>
            </a:r>
            <a:r>
              <a:rPr lang="en-US" sz="2700" dirty="0">
                <a:solidFill>
                  <a:srgbClr val="232253"/>
                </a:solidFill>
                <a:latin typeface="Inter"/>
              </a:rPr>
              <a:t> </a:t>
            </a:r>
            <a:r>
              <a:rPr lang="en-US" sz="2700" dirty="0" err="1">
                <a:solidFill>
                  <a:srgbClr val="232253"/>
                </a:solidFill>
                <a:latin typeface="Inter"/>
              </a:rPr>
              <a:t>Bagu</a:t>
            </a:r>
            <a:r>
              <a:rPr lang="en-US" sz="2700" dirty="0">
                <a:solidFill>
                  <a:srgbClr val="232253"/>
                </a:solidFill>
                <a:latin typeface="Inter"/>
              </a:rPr>
              <a:t>, Lombok Tengah.</a:t>
            </a:r>
          </a:p>
          <a:p>
            <a:pPr marL="582930" lvl="1" indent="-291465" algn="just">
              <a:lnSpc>
                <a:spcPts val="3779"/>
              </a:lnSpc>
              <a:buFont typeface="Arial"/>
              <a:buChar char="•"/>
            </a:pPr>
            <a:r>
              <a:rPr lang="en-US" sz="2700" dirty="0">
                <a:solidFill>
                  <a:srgbClr val="232253"/>
                </a:solidFill>
                <a:latin typeface="Inter"/>
              </a:rPr>
              <a:t>Proses </a:t>
            </a:r>
            <a:r>
              <a:rPr lang="en-US" sz="2700" dirty="0" err="1">
                <a:solidFill>
                  <a:srgbClr val="232253"/>
                </a:solidFill>
                <a:latin typeface="Inter"/>
              </a:rPr>
              <a:t>pembuatan</a:t>
            </a:r>
            <a:r>
              <a:rPr lang="en-US" sz="2700" dirty="0">
                <a:solidFill>
                  <a:srgbClr val="232253"/>
                </a:solidFill>
                <a:latin typeface="Inter"/>
              </a:rPr>
              <a:t> </a:t>
            </a:r>
            <a:r>
              <a:rPr lang="en-US" sz="2700" dirty="0" err="1">
                <a:solidFill>
                  <a:srgbClr val="232253"/>
                </a:solidFill>
                <a:latin typeface="Inter"/>
              </a:rPr>
              <a:t>klasifikasi</a:t>
            </a:r>
            <a:r>
              <a:rPr lang="en-US" sz="2700" dirty="0">
                <a:solidFill>
                  <a:srgbClr val="232253"/>
                </a:solidFill>
                <a:latin typeface="Inter"/>
              </a:rPr>
              <a:t> k-means dan k-medoids status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anak</a:t>
            </a:r>
            <a:r>
              <a:rPr lang="en-US" sz="2700" dirty="0">
                <a:solidFill>
                  <a:srgbClr val="232253"/>
                </a:solidFill>
                <a:latin typeface="Inter"/>
              </a:rPr>
              <a:t> </a:t>
            </a:r>
            <a:r>
              <a:rPr lang="en-US" sz="2700" dirty="0" err="1">
                <a:solidFill>
                  <a:srgbClr val="232253"/>
                </a:solidFill>
                <a:latin typeface="Inter"/>
              </a:rPr>
              <a:t>menggunakan</a:t>
            </a:r>
            <a:r>
              <a:rPr lang="en-US" sz="2700" dirty="0">
                <a:solidFill>
                  <a:srgbClr val="232253"/>
                </a:solidFill>
                <a:latin typeface="Inter"/>
              </a:rPr>
              <a:t> </a:t>
            </a:r>
            <a:r>
              <a:rPr lang="en-US" sz="2700" dirty="0" err="1">
                <a:solidFill>
                  <a:srgbClr val="232253"/>
                </a:solidFill>
                <a:latin typeface="Inter"/>
              </a:rPr>
              <a:t>aplikasi</a:t>
            </a:r>
            <a:r>
              <a:rPr lang="en-US" sz="2700" dirty="0">
                <a:solidFill>
                  <a:srgbClr val="232253"/>
                </a:solidFill>
                <a:latin typeface="Inter"/>
              </a:rPr>
              <a:t> Visual Studio Code.</a:t>
            </a:r>
          </a:p>
          <a:p>
            <a:pPr marL="582930" lvl="1" indent="-291465" algn="just">
              <a:lnSpc>
                <a:spcPts val="3779"/>
              </a:lnSpc>
              <a:buFont typeface="Arial"/>
              <a:buChar char="•"/>
            </a:pPr>
            <a:r>
              <a:rPr lang="en-US" sz="2700" dirty="0" err="1">
                <a:solidFill>
                  <a:srgbClr val="232253"/>
                </a:solidFill>
                <a:latin typeface="Inter"/>
              </a:rPr>
              <a:t>Kriteria</a:t>
            </a:r>
            <a:r>
              <a:rPr lang="en-US" sz="2700" dirty="0">
                <a:solidFill>
                  <a:srgbClr val="232253"/>
                </a:solidFill>
                <a:latin typeface="Inter"/>
              </a:rPr>
              <a:t> </a:t>
            </a:r>
            <a:r>
              <a:rPr lang="en-US" sz="2700" dirty="0" err="1">
                <a:solidFill>
                  <a:srgbClr val="232253"/>
                </a:solidFill>
                <a:latin typeface="Inter"/>
              </a:rPr>
              <a:t>fitur</a:t>
            </a:r>
            <a:r>
              <a:rPr lang="en-US" sz="2700" dirty="0">
                <a:solidFill>
                  <a:srgbClr val="232253"/>
                </a:solidFill>
                <a:latin typeface="Inter"/>
              </a:rPr>
              <a:t> data yang </a:t>
            </a:r>
            <a:r>
              <a:rPr lang="en-US" sz="2700" dirty="0" err="1">
                <a:solidFill>
                  <a:srgbClr val="232253"/>
                </a:solidFill>
                <a:latin typeface="Inter"/>
              </a:rPr>
              <a:t>digunakan</a:t>
            </a:r>
            <a:r>
              <a:rPr lang="en-US" sz="2700" dirty="0">
                <a:solidFill>
                  <a:srgbClr val="232253"/>
                </a:solidFill>
                <a:latin typeface="Inter"/>
              </a:rPr>
              <a:t> </a:t>
            </a:r>
            <a:r>
              <a:rPr lang="en-US" sz="2700" dirty="0" err="1">
                <a:solidFill>
                  <a:srgbClr val="232253"/>
                </a:solidFill>
                <a:latin typeface="Inter"/>
              </a:rPr>
              <a:t>meliputi</a:t>
            </a:r>
            <a:r>
              <a:rPr lang="en-US" sz="2700" dirty="0">
                <a:solidFill>
                  <a:srgbClr val="232253"/>
                </a:solidFill>
                <a:latin typeface="Inter"/>
              </a:rPr>
              <a:t> </a:t>
            </a:r>
            <a:r>
              <a:rPr lang="en-US" sz="2700" dirty="0" err="1">
                <a:solidFill>
                  <a:srgbClr val="232253"/>
                </a:solidFill>
                <a:latin typeface="Inter"/>
              </a:rPr>
              <a:t>berat</a:t>
            </a:r>
            <a:r>
              <a:rPr lang="en-US" sz="2700" dirty="0">
                <a:solidFill>
                  <a:srgbClr val="232253"/>
                </a:solidFill>
                <a:latin typeface="Inter"/>
              </a:rPr>
              <a:t> badan </a:t>
            </a:r>
            <a:r>
              <a:rPr lang="en-US" sz="2700" dirty="0" err="1">
                <a:solidFill>
                  <a:srgbClr val="232253"/>
                </a:solidFill>
                <a:latin typeface="Inter"/>
              </a:rPr>
              <a:t>lahir</a:t>
            </a:r>
            <a:r>
              <a:rPr lang="en-US" sz="2700" dirty="0">
                <a:solidFill>
                  <a:srgbClr val="232253"/>
                </a:solidFill>
                <a:latin typeface="Inter"/>
              </a:rPr>
              <a:t>, </a:t>
            </a:r>
            <a:r>
              <a:rPr lang="en-US" sz="2700" dirty="0" err="1">
                <a:solidFill>
                  <a:srgbClr val="232253"/>
                </a:solidFill>
                <a:latin typeface="Inter"/>
              </a:rPr>
              <a:t>tinggi</a:t>
            </a:r>
            <a:r>
              <a:rPr lang="en-US" sz="2700" dirty="0">
                <a:solidFill>
                  <a:srgbClr val="232253"/>
                </a:solidFill>
                <a:latin typeface="Inter"/>
              </a:rPr>
              <a:t> badan </a:t>
            </a:r>
            <a:r>
              <a:rPr lang="en-US" sz="2700" dirty="0" err="1">
                <a:solidFill>
                  <a:srgbClr val="232253"/>
                </a:solidFill>
                <a:latin typeface="Inter"/>
              </a:rPr>
              <a:t>lahir</a:t>
            </a:r>
            <a:r>
              <a:rPr lang="en-US" sz="2700" dirty="0">
                <a:solidFill>
                  <a:srgbClr val="232253"/>
                </a:solidFill>
                <a:latin typeface="Inter"/>
              </a:rPr>
              <a:t>, </a:t>
            </a:r>
            <a:r>
              <a:rPr lang="en-US" sz="2700" dirty="0" err="1">
                <a:solidFill>
                  <a:srgbClr val="232253"/>
                </a:solidFill>
                <a:latin typeface="Inter"/>
              </a:rPr>
              <a:t>berat</a:t>
            </a:r>
            <a:r>
              <a:rPr lang="en-US" sz="2700" dirty="0">
                <a:solidFill>
                  <a:srgbClr val="232253"/>
                </a:solidFill>
                <a:latin typeface="Inter"/>
              </a:rPr>
              <a:t> badan </a:t>
            </a:r>
            <a:r>
              <a:rPr lang="en-US" sz="2700" dirty="0" err="1">
                <a:solidFill>
                  <a:srgbClr val="232253"/>
                </a:solidFill>
                <a:latin typeface="Inter"/>
              </a:rPr>
              <a:t>sekarang</a:t>
            </a:r>
            <a:r>
              <a:rPr lang="en-US" sz="2700" dirty="0">
                <a:solidFill>
                  <a:srgbClr val="232253"/>
                </a:solidFill>
                <a:latin typeface="Inter"/>
              </a:rPr>
              <a:t>, </a:t>
            </a:r>
            <a:r>
              <a:rPr lang="en-US" sz="2700" dirty="0" err="1">
                <a:solidFill>
                  <a:srgbClr val="232253"/>
                </a:solidFill>
                <a:latin typeface="Inter"/>
              </a:rPr>
              <a:t>tinggi</a:t>
            </a:r>
            <a:r>
              <a:rPr lang="en-US" sz="2700" dirty="0">
                <a:solidFill>
                  <a:srgbClr val="232253"/>
                </a:solidFill>
                <a:latin typeface="Inter"/>
              </a:rPr>
              <a:t> badan </a:t>
            </a:r>
            <a:r>
              <a:rPr lang="en-US" sz="2700" dirty="0" err="1">
                <a:solidFill>
                  <a:srgbClr val="232253"/>
                </a:solidFill>
                <a:latin typeface="Inter"/>
              </a:rPr>
              <a:t>sekarang</a:t>
            </a:r>
            <a:r>
              <a:rPr lang="en-US" sz="2700" dirty="0">
                <a:solidFill>
                  <a:srgbClr val="232253"/>
                </a:solidFill>
                <a:latin typeface="Inter"/>
              </a:rPr>
              <a:t>, </a:t>
            </a:r>
            <a:r>
              <a:rPr lang="en-US" sz="2700" dirty="0" err="1">
                <a:solidFill>
                  <a:srgbClr val="232253"/>
                </a:solidFill>
                <a:latin typeface="Inter"/>
              </a:rPr>
              <a:t>usia</a:t>
            </a:r>
            <a:r>
              <a:rPr lang="en-US" sz="2700" dirty="0">
                <a:solidFill>
                  <a:srgbClr val="232253"/>
                </a:solidFill>
                <a:latin typeface="Inter"/>
              </a:rPr>
              <a:t>, dan </a:t>
            </a:r>
            <a:r>
              <a:rPr lang="en-US" sz="2700" dirty="0" err="1">
                <a:solidFill>
                  <a:srgbClr val="232253"/>
                </a:solidFill>
                <a:latin typeface="Inter"/>
              </a:rPr>
              <a:t>jenis</a:t>
            </a:r>
            <a:r>
              <a:rPr lang="en-US" sz="2700" dirty="0">
                <a:solidFill>
                  <a:srgbClr val="232253"/>
                </a:solidFill>
                <a:latin typeface="Inter"/>
              </a:rPr>
              <a:t> </a:t>
            </a:r>
            <a:r>
              <a:rPr lang="en-US" sz="2700" dirty="0" err="1">
                <a:solidFill>
                  <a:srgbClr val="232253"/>
                </a:solidFill>
                <a:latin typeface="Inter"/>
              </a:rPr>
              <a:t>kelamin</a:t>
            </a:r>
            <a:r>
              <a:rPr lang="en-US" sz="2700" dirty="0">
                <a:solidFill>
                  <a:srgbClr val="232253"/>
                </a:solidFill>
                <a:latin typeface="Inter"/>
              </a:rPr>
              <a:t>.</a:t>
            </a:r>
          </a:p>
          <a:p>
            <a:pPr marL="582930" lvl="1" indent="-291465" algn="just">
              <a:lnSpc>
                <a:spcPts val="3779"/>
              </a:lnSpc>
              <a:buFont typeface="Arial"/>
              <a:buChar char="•"/>
            </a:pPr>
            <a:r>
              <a:rPr lang="en-US" sz="2700" dirty="0">
                <a:solidFill>
                  <a:srgbClr val="232253"/>
                </a:solidFill>
                <a:latin typeface="Inter"/>
              </a:rPr>
              <a:t>Output yang </a:t>
            </a:r>
            <a:r>
              <a:rPr lang="en-US" sz="2700" dirty="0" err="1">
                <a:solidFill>
                  <a:srgbClr val="232253"/>
                </a:solidFill>
                <a:latin typeface="Inter"/>
              </a:rPr>
              <a:t>diperoleh</a:t>
            </a:r>
            <a:r>
              <a:rPr lang="en-US" sz="2700" dirty="0">
                <a:solidFill>
                  <a:srgbClr val="232253"/>
                </a:solidFill>
                <a:latin typeface="Inter"/>
              </a:rPr>
              <a:t> </a:t>
            </a:r>
            <a:r>
              <a:rPr lang="en-US" sz="2700" dirty="0" err="1">
                <a:solidFill>
                  <a:srgbClr val="232253"/>
                </a:solidFill>
                <a:latin typeface="Inter"/>
              </a:rPr>
              <a:t>dari</a:t>
            </a:r>
            <a:r>
              <a:rPr lang="en-US" sz="2700" dirty="0">
                <a:solidFill>
                  <a:srgbClr val="232253"/>
                </a:solidFill>
                <a:latin typeface="Inter"/>
              </a:rPr>
              <a:t> status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terdiri</a:t>
            </a:r>
            <a:r>
              <a:rPr lang="en-US" sz="2700" dirty="0">
                <a:solidFill>
                  <a:srgbClr val="232253"/>
                </a:solidFill>
                <a:latin typeface="Inter"/>
              </a:rPr>
              <a:t>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tiga</a:t>
            </a:r>
            <a:r>
              <a:rPr lang="en-US" sz="2700" dirty="0">
                <a:solidFill>
                  <a:srgbClr val="232253"/>
                </a:solidFill>
                <a:latin typeface="Inter"/>
              </a:rPr>
              <a:t> label </a:t>
            </a:r>
            <a:r>
              <a:rPr lang="en-US" sz="2700" dirty="0" err="1">
                <a:solidFill>
                  <a:srgbClr val="232253"/>
                </a:solidFill>
                <a:latin typeface="Inter"/>
              </a:rPr>
              <a:t>yaitu</a:t>
            </a:r>
            <a:r>
              <a:rPr lang="en-US" sz="2700" dirty="0">
                <a:solidFill>
                  <a:srgbClr val="232253"/>
                </a:solidFill>
                <a:latin typeface="Inter"/>
              </a:rPr>
              <a:t>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kurang</a:t>
            </a:r>
            <a:r>
              <a:rPr lang="en-US" sz="2700" dirty="0">
                <a:solidFill>
                  <a:srgbClr val="232253"/>
                </a:solidFill>
                <a:latin typeface="Inter"/>
              </a:rPr>
              <a:t>,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baik</a:t>
            </a:r>
            <a:r>
              <a:rPr lang="en-US" sz="2700" dirty="0">
                <a:solidFill>
                  <a:srgbClr val="232253"/>
                </a:solidFill>
                <a:latin typeface="Inter"/>
              </a:rPr>
              <a:t>, dan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lebih</a:t>
            </a:r>
            <a:r>
              <a:rPr lang="en-US" sz="2700" dirty="0">
                <a:solidFill>
                  <a:srgbClr val="232253"/>
                </a:solidFill>
                <a:latin typeface="Inter"/>
              </a:rPr>
              <a:t>. </a:t>
            </a:r>
          </a:p>
        </p:txBody>
      </p:sp>
      <p:sp>
        <p:nvSpPr>
          <p:cNvPr id="4" name="TextBox 4"/>
          <p:cNvSpPr txBox="1"/>
          <p:nvPr/>
        </p:nvSpPr>
        <p:spPr>
          <a:xfrm>
            <a:off x="1028700" y="1242498"/>
            <a:ext cx="6041125" cy="800100"/>
          </a:xfrm>
          <a:prstGeom prst="rect">
            <a:avLst/>
          </a:prstGeom>
        </p:spPr>
        <p:txBody>
          <a:bodyPr lIns="0" tIns="0" rIns="0" bIns="0" rtlCol="0" anchor="t">
            <a:spAutoFit/>
          </a:bodyPr>
          <a:lstStyle/>
          <a:p>
            <a:pPr>
              <a:lnSpc>
                <a:spcPts val="6525"/>
              </a:lnSpc>
              <a:spcBef>
                <a:spcPts val="4893"/>
              </a:spcBef>
            </a:pPr>
            <a:r>
              <a:rPr lang="en-US" sz="4500">
                <a:solidFill>
                  <a:srgbClr val="232253"/>
                </a:solidFill>
                <a:latin typeface="Inter Bold"/>
              </a:rPr>
              <a:t>Batasan Masalah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4" name="TextBox 4"/>
          <p:cNvSpPr txBox="1"/>
          <p:nvPr/>
        </p:nvSpPr>
        <p:spPr>
          <a:xfrm>
            <a:off x="2228133" y="1692672"/>
            <a:ext cx="15548518" cy="3331369"/>
          </a:xfrm>
          <a:prstGeom prst="rect">
            <a:avLst/>
          </a:prstGeom>
        </p:spPr>
        <p:txBody>
          <a:bodyPr lIns="0" tIns="0" rIns="0" bIns="0" rtlCol="0" anchor="t">
            <a:spAutoFit/>
          </a:bodyPr>
          <a:lstStyle/>
          <a:p>
            <a:pPr algn="just">
              <a:lnSpc>
                <a:spcPts val="4059"/>
              </a:lnSpc>
              <a:spcBef>
                <a:spcPts val="3040"/>
              </a:spcBef>
            </a:pPr>
            <a:r>
              <a:rPr lang="en-US" sz="2799" dirty="0">
                <a:solidFill>
                  <a:srgbClr val="232253"/>
                </a:solidFill>
                <a:latin typeface="Inter"/>
              </a:rPr>
              <a:t>GIZI BAIK :</a:t>
            </a:r>
          </a:p>
          <a:p>
            <a:pPr marL="604519" lvl="1" indent="-302260" algn="just">
              <a:lnSpc>
                <a:spcPts val="4059"/>
              </a:lnSpc>
              <a:spcBef>
                <a:spcPts val="1520"/>
              </a:spcBef>
              <a:buFont typeface="Arial"/>
              <a:buChar char="•"/>
            </a:pPr>
            <a:r>
              <a:rPr lang="en-US" sz="2799" dirty="0">
                <a:solidFill>
                  <a:srgbClr val="232253"/>
                </a:solidFill>
                <a:latin typeface="Inter"/>
              </a:rPr>
              <a:t>TP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BAIK dan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juga GIZI BAIK.</a:t>
            </a:r>
          </a:p>
          <a:p>
            <a:pPr marL="604519" lvl="1" indent="-302260" algn="just">
              <a:lnSpc>
                <a:spcPts val="4059"/>
              </a:lnSpc>
              <a:spcBef>
                <a:spcPts val="1520"/>
              </a:spcBef>
              <a:buFont typeface="Arial"/>
              <a:buChar char="•"/>
            </a:pPr>
            <a:r>
              <a:rPr lang="en-US" sz="2799" dirty="0">
                <a:solidFill>
                  <a:srgbClr val="232253"/>
                </a:solidFill>
                <a:latin typeface="Inter"/>
              </a:rPr>
              <a:t>TN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BAIK dan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juga </a:t>
            </a:r>
            <a:r>
              <a:rPr lang="en-US" sz="2799" dirty="0" err="1">
                <a:solidFill>
                  <a:srgbClr val="232253"/>
                </a:solidFill>
                <a:latin typeface="Inter"/>
              </a:rPr>
              <a:t>bukan</a:t>
            </a:r>
            <a:r>
              <a:rPr lang="en-US" sz="2799">
                <a:solidFill>
                  <a:srgbClr val="232253"/>
                </a:solidFill>
                <a:latin typeface="Inter"/>
              </a:rPr>
              <a:t> GIZI BAIK.</a:t>
            </a:r>
          </a:p>
          <a:p>
            <a:pPr marL="604519" lvl="1" indent="-302260" algn="just">
              <a:lnSpc>
                <a:spcPts val="4059"/>
              </a:lnSpc>
              <a:spcBef>
                <a:spcPts val="1520"/>
              </a:spcBef>
              <a:buFont typeface="Arial"/>
              <a:buChar char="•"/>
            </a:pPr>
            <a:r>
              <a:rPr lang="en-US" sz="2799" dirty="0">
                <a:solidFill>
                  <a:srgbClr val="232253"/>
                </a:solidFill>
                <a:latin typeface="Inter"/>
              </a:rPr>
              <a:t>FP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BAIK, </a:t>
            </a:r>
            <a:r>
              <a:rPr lang="en-US" sz="2799" dirty="0" err="1">
                <a:solidFill>
                  <a:srgbClr val="232253"/>
                </a:solidFill>
                <a:latin typeface="Inter"/>
              </a:rPr>
              <a:t>tetapi</a:t>
            </a:r>
            <a:r>
              <a:rPr lang="en-US" sz="2799" dirty="0">
                <a:solidFill>
                  <a:srgbClr val="232253"/>
                </a:solidFill>
                <a:latin typeface="Inter"/>
              </a:rPr>
              <a:t>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BAIK.</a:t>
            </a:r>
          </a:p>
          <a:p>
            <a:pPr marL="604519" lvl="1" indent="-302260" algn="just">
              <a:lnSpc>
                <a:spcPts val="4059"/>
              </a:lnSpc>
              <a:spcBef>
                <a:spcPts val="1520"/>
              </a:spcBef>
              <a:buFont typeface="Arial"/>
              <a:buChar char="•"/>
            </a:pPr>
            <a:r>
              <a:rPr lang="en-US" sz="2799" dirty="0">
                <a:solidFill>
                  <a:srgbClr val="232253"/>
                </a:solidFill>
                <a:latin typeface="Inter"/>
              </a:rPr>
              <a:t>FN : Label </a:t>
            </a:r>
            <a:r>
              <a:rPr lang="en-US" sz="2799" dirty="0" err="1">
                <a:solidFill>
                  <a:srgbClr val="232253"/>
                </a:solidFill>
                <a:latin typeface="Inter"/>
              </a:rPr>
              <a:t>aktual</a:t>
            </a:r>
            <a:r>
              <a:rPr lang="en-US" sz="2799" dirty="0">
                <a:solidFill>
                  <a:srgbClr val="232253"/>
                </a:solidFill>
                <a:latin typeface="Inter"/>
              </a:rPr>
              <a:t> </a:t>
            </a:r>
            <a:r>
              <a:rPr lang="en-US" sz="2799" dirty="0" err="1">
                <a:solidFill>
                  <a:srgbClr val="232253"/>
                </a:solidFill>
                <a:latin typeface="Inter"/>
              </a:rPr>
              <a:t>adalah</a:t>
            </a:r>
            <a:r>
              <a:rPr lang="en-US" sz="2799" dirty="0">
                <a:solidFill>
                  <a:srgbClr val="232253"/>
                </a:solidFill>
                <a:latin typeface="Inter"/>
              </a:rPr>
              <a:t> GIZI BAIK, </a:t>
            </a:r>
            <a:r>
              <a:rPr lang="en-US" sz="2799" dirty="0" err="1">
                <a:solidFill>
                  <a:srgbClr val="232253"/>
                </a:solidFill>
                <a:latin typeface="Inter"/>
              </a:rPr>
              <a:t>tetapi</a:t>
            </a:r>
            <a:r>
              <a:rPr lang="en-US" sz="2799" dirty="0">
                <a:solidFill>
                  <a:srgbClr val="232253"/>
                </a:solidFill>
                <a:latin typeface="Inter"/>
              </a:rPr>
              <a:t> </a:t>
            </a:r>
            <a:r>
              <a:rPr lang="en-US" sz="2799" dirty="0" err="1">
                <a:solidFill>
                  <a:srgbClr val="232253"/>
                </a:solidFill>
                <a:latin typeface="Inter"/>
              </a:rPr>
              <a:t>hasil</a:t>
            </a:r>
            <a:r>
              <a:rPr lang="en-US" sz="2799" dirty="0">
                <a:solidFill>
                  <a:srgbClr val="232253"/>
                </a:solidFill>
                <a:latin typeface="Inter"/>
              </a:rPr>
              <a:t> </a:t>
            </a:r>
            <a:r>
              <a:rPr lang="en-US" sz="2799" dirty="0" err="1">
                <a:solidFill>
                  <a:srgbClr val="232253"/>
                </a:solidFill>
                <a:latin typeface="Inter"/>
              </a:rPr>
              <a:t>prediksi</a:t>
            </a:r>
            <a:r>
              <a:rPr lang="en-US" sz="2799" dirty="0">
                <a:solidFill>
                  <a:srgbClr val="232253"/>
                </a:solidFill>
                <a:latin typeface="Inter"/>
              </a:rPr>
              <a:t> </a:t>
            </a:r>
            <a:r>
              <a:rPr lang="en-US" sz="2799" dirty="0" err="1">
                <a:solidFill>
                  <a:srgbClr val="232253"/>
                </a:solidFill>
                <a:latin typeface="Inter"/>
              </a:rPr>
              <a:t>bukan</a:t>
            </a:r>
            <a:r>
              <a:rPr lang="en-US" sz="2799" dirty="0">
                <a:solidFill>
                  <a:srgbClr val="232253"/>
                </a:solidFill>
                <a:latin typeface="Inter"/>
              </a:rPr>
              <a:t> GIZI BAIK.</a:t>
            </a:r>
          </a:p>
        </p:txBody>
      </p:sp>
      <p:sp>
        <p:nvSpPr>
          <p:cNvPr id="5" name="TextBox 5"/>
          <p:cNvSpPr txBox="1"/>
          <p:nvPr/>
        </p:nvSpPr>
        <p:spPr>
          <a:xfrm>
            <a:off x="2075434" y="5501084"/>
            <a:ext cx="15548518" cy="3331369"/>
          </a:xfrm>
          <a:prstGeom prst="rect">
            <a:avLst/>
          </a:prstGeom>
        </p:spPr>
        <p:txBody>
          <a:bodyPr lIns="0" tIns="0" rIns="0" bIns="0" rtlCol="0" anchor="t">
            <a:spAutoFit/>
          </a:bodyPr>
          <a:lstStyle/>
          <a:p>
            <a:pPr algn="just">
              <a:lnSpc>
                <a:spcPts val="4059"/>
              </a:lnSpc>
              <a:spcBef>
                <a:spcPts val="3040"/>
              </a:spcBef>
            </a:pPr>
            <a:r>
              <a:rPr lang="en-US" sz="2799">
                <a:solidFill>
                  <a:srgbClr val="232253"/>
                </a:solidFill>
                <a:latin typeface="Inter"/>
              </a:rPr>
              <a:t>GIZI BURUK :</a:t>
            </a:r>
          </a:p>
          <a:p>
            <a:pPr marL="604519" lvl="1" indent="-302260" algn="just">
              <a:lnSpc>
                <a:spcPts val="4059"/>
              </a:lnSpc>
              <a:spcBef>
                <a:spcPts val="1520"/>
              </a:spcBef>
              <a:buFont typeface="Arial"/>
              <a:buChar char="•"/>
            </a:pPr>
            <a:r>
              <a:rPr lang="en-US" sz="2799">
                <a:solidFill>
                  <a:srgbClr val="232253"/>
                </a:solidFill>
                <a:latin typeface="Inter"/>
              </a:rPr>
              <a:t>TP : Label aktual adalah GIZI BURUK dan hasil prediksi juga GIZI BURUK.</a:t>
            </a:r>
          </a:p>
          <a:p>
            <a:pPr marL="604519" lvl="1" indent="-302260" algn="just">
              <a:lnSpc>
                <a:spcPts val="4059"/>
              </a:lnSpc>
              <a:spcBef>
                <a:spcPts val="1520"/>
              </a:spcBef>
              <a:buFont typeface="Arial"/>
              <a:buChar char="•"/>
            </a:pPr>
            <a:r>
              <a:rPr lang="en-US" sz="2799">
                <a:solidFill>
                  <a:srgbClr val="232253"/>
                </a:solidFill>
                <a:latin typeface="Inter"/>
              </a:rPr>
              <a:t>TN : Label aktual bukan GIZI BURUK dan hasil prediksi juga bukan GIZI BURUK.</a:t>
            </a:r>
          </a:p>
          <a:p>
            <a:pPr marL="604519" lvl="1" indent="-302260" algn="just">
              <a:lnSpc>
                <a:spcPts val="4059"/>
              </a:lnSpc>
              <a:spcBef>
                <a:spcPts val="1520"/>
              </a:spcBef>
              <a:buFont typeface="Arial"/>
              <a:buChar char="•"/>
            </a:pPr>
            <a:r>
              <a:rPr lang="en-US" sz="2799">
                <a:solidFill>
                  <a:srgbClr val="232253"/>
                </a:solidFill>
                <a:latin typeface="Inter"/>
              </a:rPr>
              <a:t>FP : Label aktual bukan GIZI BURUK, tetapi hasil prediksi adalah GIZI BURUK.</a:t>
            </a:r>
          </a:p>
          <a:p>
            <a:pPr marL="604519" lvl="1" indent="-302260" algn="just">
              <a:lnSpc>
                <a:spcPts val="4059"/>
              </a:lnSpc>
              <a:spcBef>
                <a:spcPts val="1520"/>
              </a:spcBef>
              <a:buFont typeface="Arial"/>
              <a:buChar char="•"/>
            </a:pPr>
            <a:r>
              <a:rPr lang="en-US" sz="2799">
                <a:solidFill>
                  <a:srgbClr val="232253"/>
                </a:solidFill>
                <a:latin typeface="Inter"/>
              </a:rPr>
              <a:t>FN : Label aktual adalah GIZI BURUK, tetapi hasil prediksi bukan GIZI BURUK.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017661" y="3356168"/>
            <a:ext cx="6564869" cy="4230693"/>
          </a:xfrm>
          <a:custGeom>
            <a:avLst/>
            <a:gdLst/>
            <a:ahLst/>
            <a:cxnLst/>
            <a:rect l="l" t="t" r="r" b="b"/>
            <a:pathLst>
              <a:path w="6564869" h="4230693">
                <a:moveTo>
                  <a:pt x="0" y="0"/>
                </a:moveTo>
                <a:lnTo>
                  <a:pt x="6564869" y="0"/>
                </a:lnTo>
                <a:lnTo>
                  <a:pt x="6564869" y="4230694"/>
                </a:lnTo>
                <a:lnTo>
                  <a:pt x="0" y="4230694"/>
                </a:lnTo>
                <a:lnTo>
                  <a:pt x="0" y="0"/>
                </a:lnTo>
                <a:close/>
              </a:path>
            </a:pathLst>
          </a:custGeom>
          <a:blipFill>
            <a:blip r:embed="rId3"/>
            <a:stretch>
              <a:fillRect/>
            </a:stretch>
          </a:blipFill>
        </p:spPr>
      </p:sp>
      <p:sp>
        <p:nvSpPr>
          <p:cNvPr id="4" name="Freeform 4"/>
          <p:cNvSpPr/>
          <p:nvPr/>
        </p:nvSpPr>
        <p:spPr>
          <a:xfrm>
            <a:off x="9774012" y="3356168"/>
            <a:ext cx="6532450" cy="4230693"/>
          </a:xfrm>
          <a:custGeom>
            <a:avLst/>
            <a:gdLst/>
            <a:ahLst/>
            <a:cxnLst/>
            <a:rect l="l" t="t" r="r" b="b"/>
            <a:pathLst>
              <a:path w="6532450" h="4230693">
                <a:moveTo>
                  <a:pt x="0" y="0"/>
                </a:moveTo>
                <a:lnTo>
                  <a:pt x="6532450" y="0"/>
                </a:lnTo>
                <a:lnTo>
                  <a:pt x="6532450" y="4230694"/>
                </a:lnTo>
                <a:lnTo>
                  <a:pt x="0" y="4230694"/>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0756667"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12.1 Akurasi (Memprediksi secara benar pada keseluruhan)</a:t>
            </a:r>
          </a:p>
          <a:p>
            <a:pPr algn="just">
              <a:lnSpc>
                <a:spcPts val="2040"/>
              </a:lnSpc>
              <a:spcBef>
                <a:spcPts val="1527"/>
              </a:spcBef>
            </a:pPr>
            <a:r>
              <a:rPr lang="en-US" sz="3000">
                <a:solidFill>
                  <a:srgbClr val="232253"/>
                </a:solidFill>
                <a:latin typeface="Inter"/>
              </a:rPr>
              <a:t>       TP + TN / TP + TN + FP + FN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118782" y="3367362"/>
            <a:ext cx="6506404" cy="4219500"/>
          </a:xfrm>
          <a:custGeom>
            <a:avLst/>
            <a:gdLst/>
            <a:ahLst/>
            <a:cxnLst/>
            <a:rect l="l" t="t" r="r" b="b"/>
            <a:pathLst>
              <a:path w="6506404" h="4219500">
                <a:moveTo>
                  <a:pt x="0" y="0"/>
                </a:moveTo>
                <a:lnTo>
                  <a:pt x="6506404" y="0"/>
                </a:lnTo>
                <a:lnTo>
                  <a:pt x="6506404" y="4219500"/>
                </a:lnTo>
                <a:lnTo>
                  <a:pt x="0" y="4219500"/>
                </a:lnTo>
                <a:lnTo>
                  <a:pt x="0" y="0"/>
                </a:lnTo>
                <a:close/>
              </a:path>
            </a:pathLst>
          </a:custGeom>
          <a:blipFill>
            <a:blip r:embed="rId3"/>
            <a:stretch>
              <a:fillRect/>
            </a:stretch>
          </a:blipFill>
        </p:spPr>
      </p:sp>
      <p:sp>
        <p:nvSpPr>
          <p:cNvPr id="4" name="Freeform 4"/>
          <p:cNvSpPr/>
          <p:nvPr/>
        </p:nvSpPr>
        <p:spPr>
          <a:xfrm>
            <a:off x="9757793" y="3367362"/>
            <a:ext cx="6382849" cy="4154423"/>
          </a:xfrm>
          <a:custGeom>
            <a:avLst/>
            <a:gdLst/>
            <a:ahLst/>
            <a:cxnLst/>
            <a:rect l="l" t="t" r="r" b="b"/>
            <a:pathLst>
              <a:path w="6382849" h="4154423">
                <a:moveTo>
                  <a:pt x="0" y="0"/>
                </a:moveTo>
                <a:lnTo>
                  <a:pt x="6382848" y="0"/>
                </a:lnTo>
                <a:lnTo>
                  <a:pt x="6382848" y="4154422"/>
                </a:lnTo>
                <a:lnTo>
                  <a:pt x="0" y="4154422"/>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0648985"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12.1 Akurasi (Memprediksi secara benar pada keseluruhan)</a:t>
            </a:r>
          </a:p>
          <a:p>
            <a:pPr algn="just">
              <a:lnSpc>
                <a:spcPts val="2040"/>
              </a:lnSpc>
              <a:spcBef>
                <a:spcPts val="1527"/>
              </a:spcBef>
            </a:pPr>
            <a:r>
              <a:rPr lang="en-US" sz="3000">
                <a:solidFill>
                  <a:srgbClr val="232253"/>
                </a:solidFill>
                <a:latin typeface="Inter"/>
              </a:rPr>
              <a:t>       TP + TN / TP + TN + FP + FN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065021" y="3367362"/>
            <a:ext cx="6482193" cy="4154423"/>
          </a:xfrm>
          <a:custGeom>
            <a:avLst/>
            <a:gdLst/>
            <a:ahLst/>
            <a:cxnLst/>
            <a:rect l="l" t="t" r="r" b="b"/>
            <a:pathLst>
              <a:path w="6482193" h="4154423">
                <a:moveTo>
                  <a:pt x="0" y="0"/>
                </a:moveTo>
                <a:lnTo>
                  <a:pt x="6482192" y="0"/>
                </a:lnTo>
                <a:lnTo>
                  <a:pt x="6482192" y="4154422"/>
                </a:lnTo>
                <a:lnTo>
                  <a:pt x="0" y="4154422"/>
                </a:lnTo>
                <a:lnTo>
                  <a:pt x="0" y="0"/>
                </a:lnTo>
                <a:close/>
              </a:path>
            </a:pathLst>
          </a:custGeom>
          <a:blipFill>
            <a:blip r:embed="rId3"/>
            <a:stretch>
              <a:fillRect/>
            </a:stretch>
          </a:blipFill>
        </p:spPr>
      </p:sp>
      <p:sp>
        <p:nvSpPr>
          <p:cNvPr id="4" name="Freeform 4"/>
          <p:cNvSpPr/>
          <p:nvPr/>
        </p:nvSpPr>
        <p:spPr>
          <a:xfrm>
            <a:off x="9770425" y="3367362"/>
            <a:ext cx="6413291" cy="4154423"/>
          </a:xfrm>
          <a:custGeom>
            <a:avLst/>
            <a:gdLst/>
            <a:ahLst/>
            <a:cxnLst/>
            <a:rect l="l" t="t" r="r" b="b"/>
            <a:pathLst>
              <a:path w="6413291" h="4154423">
                <a:moveTo>
                  <a:pt x="0" y="0"/>
                </a:moveTo>
                <a:lnTo>
                  <a:pt x="6413292" y="0"/>
                </a:lnTo>
                <a:lnTo>
                  <a:pt x="6413292" y="4154422"/>
                </a:lnTo>
                <a:lnTo>
                  <a:pt x="0" y="4154422"/>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3394877"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12.2 Presisi (Memprediksi secara benar pada kategorit tertentu (TP &amp; FP))</a:t>
            </a:r>
          </a:p>
          <a:p>
            <a:pPr algn="just">
              <a:lnSpc>
                <a:spcPts val="2040"/>
              </a:lnSpc>
              <a:spcBef>
                <a:spcPts val="1527"/>
              </a:spcBef>
            </a:pPr>
            <a:r>
              <a:rPr lang="en-US" sz="3000">
                <a:solidFill>
                  <a:srgbClr val="232253"/>
                </a:solidFill>
                <a:latin typeface="Inter"/>
              </a:rPr>
              <a:t>       TP / TP + FP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023951" y="3339076"/>
            <a:ext cx="6425149" cy="4182708"/>
          </a:xfrm>
          <a:custGeom>
            <a:avLst/>
            <a:gdLst/>
            <a:ahLst/>
            <a:cxnLst/>
            <a:rect l="l" t="t" r="r" b="b"/>
            <a:pathLst>
              <a:path w="6425149" h="4182708">
                <a:moveTo>
                  <a:pt x="0" y="0"/>
                </a:moveTo>
                <a:lnTo>
                  <a:pt x="6425148" y="0"/>
                </a:lnTo>
                <a:lnTo>
                  <a:pt x="6425148" y="4182708"/>
                </a:lnTo>
                <a:lnTo>
                  <a:pt x="0" y="4182708"/>
                </a:lnTo>
                <a:lnTo>
                  <a:pt x="0" y="0"/>
                </a:lnTo>
                <a:close/>
              </a:path>
            </a:pathLst>
          </a:custGeom>
          <a:blipFill>
            <a:blip r:embed="rId3"/>
            <a:stretch>
              <a:fillRect/>
            </a:stretch>
          </a:blipFill>
        </p:spPr>
      </p:sp>
      <p:sp>
        <p:nvSpPr>
          <p:cNvPr id="4" name="Freeform 4"/>
          <p:cNvSpPr/>
          <p:nvPr/>
        </p:nvSpPr>
        <p:spPr>
          <a:xfrm>
            <a:off x="9557529" y="3356168"/>
            <a:ext cx="6371371" cy="4139066"/>
          </a:xfrm>
          <a:custGeom>
            <a:avLst/>
            <a:gdLst/>
            <a:ahLst/>
            <a:cxnLst/>
            <a:rect l="l" t="t" r="r" b="b"/>
            <a:pathLst>
              <a:path w="6371371" h="4139066">
                <a:moveTo>
                  <a:pt x="0" y="0"/>
                </a:moveTo>
                <a:lnTo>
                  <a:pt x="6371372" y="0"/>
                </a:lnTo>
                <a:lnTo>
                  <a:pt x="6371372" y="4139066"/>
                </a:lnTo>
                <a:lnTo>
                  <a:pt x="0" y="4139066"/>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3735870"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12.2 Presisi (Memprediksi secara benar pada kategorit tertentu (TP &amp; FP))</a:t>
            </a:r>
          </a:p>
          <a:p>
            <a:pPr algn="just">
              <a:lnSpc>
                <a:spcPts val="2040"/>
              </a:lnSpc>
              <a:spcBef>
                <a:spcPts val="1527"/>
              </a:spcBef>
            </a:pPr>
            <a:r>
              <a:rPr lang="en-US" sz="3000">
                <a:solidFill>
                  <a:srgbClr val="232253"/>
                </a:solidFill>
                <a:latin typeface="Inter"/>
              </a:rPr>
              <a:t>       TP / TP + FP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2947623" y="3356168"/>
            <a:ext cx="6474337" cy="4139066"/>
          </a:xfrm>
          <a:custGeom>
            <a:avLst/>
            <a:gdLst/>
            <a:ahLst/>
            <a:cxnLst/>
            <a:rect l="l" t="t" r="r" b="b"/>
            <a:pathLst>
              <a:path w="6474337" h="4139066">
                <a:moveTo>
                  <a:pt x="0" y="0"/>
                </a:moveTo>
                <a:lnTo>
                  <a:pt x="6474337" y="0"/>
                </a:lnTo>
                <a:lnTo>
                  <a:pt x="6474337" y="4139066"/>
                </a:lnTo>
                <a:lnTo>
                  <a:pt x="0" y="4139066"/>
                </a:lnTo>
                <a:lnTo>
                  <a:pt x="0" y="0"/>
                </a:lnTo>
                <a:close/>
              </a:path>
            </a:pathLst>
          </a:custGeom>
          <a:blipFill>
            <a:blip r:embed="rId3"/>
            <a:stretch>
              <a:fillRect/>
            </a:stretch>
          </a:blipFill>
        </p:spPr>
      </p:sp>
      <p:sp>
        <p:nvSpPr>
          <p:cNvPr id="4" name="Freeform 4"/>
          <p:cNvSpPr/>
          <p:nvPr/>
        </p:nvSpPr>
        <p:spPr>
          <a:xfrm>
            <a:off x="9659604" y="3356168"/>
            <a:ext cx="6463311" cy="4139066"/>
          </a:xfrm>
          <a:custGeom>
            <a:avLst/>
            <a:gdLst/>
            <a:ahLst/>
            <a:cxnLst/>
            <a:rect l="l" t="t" r="r" b="b"/>
            <a:pathLst>
              <a:path w="6463311" h="4139066">
                <a:moveTo>
                  <a:pt x="0" y="0"/>
                </a:moveTo>
                <a:lnTo>
                  <a:pt x="6463311" y="0"/>
                </a:lnTo>
                <a:lnTo>
                  <a:pt x="6463311" y="4139066"/>
                </a:lnTo>
                <a:lnTo>
                  <a:pt x="0" y="4139066"/>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3269248"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12.3 Recall (Memprediksi secara benar pada kategorit tertentu (TP))</a:t>
            </a:r>
          </a:p>
          <a:p>
            <a:pPr algn="just">
              <a:lnSpc>
                <a:spcPts val="2040"/>
              </a:lnSpc>
              <a:spcBef>
                <a:spcPts val="1527"/>
              </a:spcBef>
            </a:pPr>
            <a:r>
              <a:rPr lang="en-US" sz="3000">
                <a:solidFill>
                  <a:srgbClr val="232253"/>
                </a:solidFill>
                <a:latin typeface="Inter"/>
              </a:rPr>
              <a:t>       TP / TP + FN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360453" y="3393244"/>
            <a:ext cx="6197076" cy="4064914"/>
          </a:xfrm>
          <a:custGeom>
            <a:avLst/>
            <a:gdLst/>
            <a:ahLst/>
            <a:cxnLst/>
            <a:rect l="l" t="t" r="r" b="b"/>
            <a:pathLst>
              <a:path w="6197076" h="4064914">
                <a:moveTo>
                  <a:pt x="0" y="0"/>
                </a:moveTo>
                <a:lnTo>
                  <a:pt x="6197076" y="0"/>
                </a:lnTo>
                <a:lnTo>
                  <a:pt x="6197076" y="4064914"/>
                </a:lnTo>
                <a:lnTo>
                  <a:pt x="0" y="4064914"/>
                </a:lnTo>
                <a:lnTo>
                  <a:pt x="0" y="0"/>
                </a:lnTo>
                <a:close/>
              </a:path>
            </a:pathLst>
          </a:custGeom>
          <a:blipFill>
            <a:blip r:embed="rId3"/>
            <a:stretch>
              <a:fillRect/>
            </a:stretch>
          </a:blipFill>
        </p:spPr>
      </p:sp>
      <p:sp>
        <p:nvSpPr>
          <p:cNvPr id="4" name="Freeform 4"/>
          <p:cNvSpPr/>
          <p:nvPr/>
        </p:nvSpPr>
        <p:spPr>
          <a:xfrm>
            <a:off x="9799746" y="3517479"/>
            <a:ext cx="5938457" cy="3875469"/>
          </a:xfrm>
          <a:custGeom>
            <a:avLst/>
            <a:gdLst/>
            <a:ahLst/>
            <a:cxnLst/>
            <a:rect l="l" t="t" r="r" b="b"/>
            <a:pathLst>
              <a:path w="5938457" h="3875469">
                <a:moveTo>
                  <a:pt x="0" y="0"/>
                </a:moveTo>
                <a:lnTo>
                  <a:pt x="5938456" y="0"/>
                </a:lnTo>
                <a:lnTo>
                  <a:pt x="5938456" y="3875470"/>
                </a:lnTo>
                <a:lnTo>
                  <a:pt x="0" y="3875470"/>
                </a:lnTo>
                <a:lnTo>
                  <a:pt x="0" y="0"/>
                </a:lnTo>
                <a:close/>
              </a:path>
            </a:pathLst>
          </a:custGeom>
          <a:blipFill>
            <a:blip r:embed="rId4"/>
            <a:stretch>
              <a:fillRect/>
            </a:stretch>
          </a:blipFill>
        </p:spPr>
      </p:sp>
      <p:sp>
        <p:nvSpPr>
          <p:cNvPr id="5" name="TextBox 5"/>
          <p:cNvSpPr txBox="1"/>
          <p:nvPr/>
        </p:nvSpPr>
        <p:spPr>
          <a:xfrm>
            <a:off x="7438125" y="630237"/>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33159" y="1739260"/>
            <a:ext cx="13269248" cy="1131133"/>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12.3 Recall (Memprediksi secara benar pada kategorit tertentu (TP))</a:t>
            </a:r>
          </a:p>
          <a:p>
            <a:pPr algn="just">
              <a:lnSpc>
                <a:spcPts val="2040"/>
              </a:lnSpc>
              <a:spcBef>
                <a:spcPts val="1527"/>
              </a:spcBef>
            </a:pPr>
            <a:r>
              <a:rPr lang="en-US" sz="3000">
                <a:solidFill>
                  <a:srgbClr val="232253"/>
                </a:solidFill>
                <a:latin typeface="Inter"/>
              </a:rPr>
              <a:t>       TP / TP + FN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3694185" y="1735511"/>
            <a:ext cx="10899631" cy="7746196"/>
          </a:xfrm>
          <a:custGeom>
            <a:avLst/>
            <a:gdLst/>
            <a:ahLst/>
            <a:cxnLst/>
            <a:rect l="l" t="t" r="r" b="b"/>
            <a:pathLst>
              <a:path w="10899631" h="7746196">
                <a:moveTo>
                  <a:pt x="0" y="0"/>
                </a:moveTo>
                <a:lnTo>
                  <a:pt x="10899630" y="0"/>
                </a:lnTo>
                <a:lnTo>
                  <a:pt x="10899630" y="7746196"/>
                </a:lnTo>
                <a:lnTo>
                  <a:pt x="0" y="7746196"/>
                </a:lnTo>
                <a:lnTo>
                  <a:pt x="0" y="0"/>
                </a:lnTo>
                <a:close/>
              </a:path>
            </a:pathLst>
          </a:custGeom>
          <a:blipFill>
            <a:blip r:embed="rId3"/>
            <a:stretch>
              <a:fillRect/>
            </a:stretch>
          </a:blipFill>
        </p:spPr>
      </p:sp>
      <p:sp>
        <p:nvSpPr>
          <p:cNvPr id="4" name="TextBox 4"/>
          <p:cNvSpPr txBox="1"/>
          <p:nvPr/>
        </p:nvSpPr>
        <p:spPr>
          <a:xfrm>
            <a:off x="7438125" y="327025"/>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1854185" y="952500"/>
            <a:ext cx="13269248" cy="533400"/>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13. Pengujian Black Box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6368564" y="1485900"/>
            <a:ext cx="5550872" cy="8400650"/>
          </a:xfrm>
          <a:custGeom>
            <a:avLst/>
            <a:gdLst/>
            <a:ahLst/>
            <a:cxnLst/>
            <a:rect l="l" t="t" r="r" b="b"/>
            <a:pathLst>
              <a:path w="5550872" h="8400650">
                <a:moveTo>
                  <a:pt x="0" y="0"/>
                </a:moveTo>
                <a:lnTo>
                  <a:pt x="5550872" y="0"/>
                </a:lnTo>
                <a:lnTo>
                  <a:pt x="5550872" y="8400650"/>
                </a:lnTo>
                <a:lnTo>
                  <a:pt x="0" y="8400650"/>
                </a:lnTo>
                <a:lnTo>
                  <a:pt x="0" y="0"/>
                </a:lnTo>
                <a:close/>
              </a:path>
            </a:pathLst>
          </a:custGeom>
          <a:blipFill>
            <a:blip r:embed="rId3"/>
            <a:stretch>
              <a:fillRect/>
            </a:stretch>
          </a:blipFill>
        </p:spPr>
      </p:sp>
      <p:sp>
        <p:nvSpPr>
          <p:cNvPr id="4" name="TextBox 4"/>
          <p:cNvSpPr txBox="1"/>
          <p:nvPr/>
        </p:nvSpPr>
        <p:spPr>
          <a:xfrm>
            <a:off x="7438125" y="327025"/>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5" name="TextBox 5"/>
          <p:cNvSpPr txBox="1"/>
          <p:nvPr/>
        </p:nvSpPr>
        <p:spPr>
          <a:xfrm>
            <a:off x="1854185" y="952500"/>
            <a:ext cx="13269248" cy="533400"/>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14. Pengujian Browser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1818291" y="2308256"/>
            <a:ext cx="7629352" cy="3697301"/>
          </a:xfrm>
          <a:custGeom>
            <a:avLst/>
            <a:gdLst/>
            <a:ahLst/>
            <a:cxnLst/>
            <a:rect l="l" t="t" r="r" b="b"/>
            <a:pathLst>
              <a:path w="7629352" h="3697301">
                <a:moveTo>
                  <a:pt x="0" y="0"/>
                </a:moveTo>
                <a:lnTo>
                  <a:pt x="7629352" y="0"/>
                </a:lnTo>
                <a:lnTo>
                  <a:pt x="7629352" y="3697301"/>
                </a:lnTo>
                <a:lnTo>
                  <a:pt x="0" y="3697301"/>
                </a:lnTo>
                <a:lnTo>
                  <a:pt x="0" y="0"/>
                </a:lnTo>
                <a:close/>
              </a:path>
            </a:pathLst>
          </a:custGeom>
          <a:blipFill>
            <a:blip r:embed="rId3"/>
            <a:stretch>
              <a:fillRect/>
            </a:stretch>
          </a:blipFill>
        </p:spPr>
      </p:sp>
      <p:sp>
        <p:nvSpPr>
          <p:cNvPr id="4" name="Freeform 4"/>
          <p:cNvSpPr/>
          <p:nvPr/>
        </p:nvSpPr>
        <p:spPr>
          <a:xfrm>
            <a:off x="9684599" y="2308256"/>
            <a:ext cx="7574701" cy="5135057"/>
          </a:xfrm>
          <a:custGeom>
            <a:avLst/>
            <a:gdLst/>
            <a:ahLst/>
            <a:cxnLst/>
            <a:rect l="l" t="t" r="r" b="b"/>
            <a:pathLst>
              <a:path w="7574701" h="5135057">
                <a:moveTo>
                  <a:pt x="0" y="0"/>
                </a:moveTo>
                <a:lnTo>
                  <a:pt x="7574701" y="0"/>
                </a:lnTo>
                <a:lnTo>
                  <a:pt x="7574701" y="5135057"/>
                </a:lnTo>
                <a:lnTo>
                  <a:pt x="0" y="5135057"/>
                </a:lnTo>
                <a:lnTo>
                  <a:pt x="0" y="0"/>
                </a:lnTo>
                <a:close/>
              </a:path>
            </a:pathLst>
          </a:custGeom>
          <a:blipFill>
            <a:blip r:embed="rId4"/>
            <a:stretch>
              <a:fillRect/>
            </a:stretch>
          </a:blipFill>
        </p:spPr>
      </p:sp>
      <p:sp>
        <p:nvSpPr>
          <p:cNvPr id="5" name="TextBox 5"/>
          <p:cNvSpPr txBox="1"/>
          <p:nvPr/>
        </p:nvSpPr>
        <p:spPr>
          <a:xfrm>
            <a:off x="7438125" y="327025"/>
            <a:ext cx="3411749"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Implementasi</a:t>
            </a:r>
          </a:p>
        </p:txBody>
      </p:sp>
      <p:sp>
        <p:nvSpPr>
          <p:cNvPr id="6" name="TextBox 6"/>
          <p:cNvSpPr txBox="1"/>
          <p:nvPr/>
        </p:nvSpPr>
        <p:spPr>
          <a:xfrm>
            <a:off x="1818291" y="1365281"/>
            <a:ext cx="13269248" cy="533400"/>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15. Perbandingan Akhir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028700" y="1242498"/>
            <a:ext cx="6041125" cy="800100"/>
          </a:xfrm>
          <a:prstGeom prst="rect">
            <a:avLst/>
          </a:prstGeom>
        </p:spPr>
        <p:txBody>
          <a:bodyPr lIns="0" tIns="0" rIns="0" bIns="0" rtlCol="0" anchor="t">
            <a:spAutoFit/>
          </a:bodyPr>
          <a:lstStyle/>
          <a:p>
            <a:pPr>
              <a:lnSpc>
                <a:spcPts val="6525"/>
              </a:lnSpc>
              <a:spcBef>
                <a:spcPts val="4893"/>
              </a:spcBef>
            </a:pPr>
            <a:r>
              <a:rPr lang="en-US" sz="4500">
                <a:solidFill>
                  <a:srgbClr val="232253"/>
                </a:solidFill>
                <a:latin typeface="Inter Bold"/>
              </a:rPr>
              <a:t>Rumusan Masalah</a:t>
            </a:r>
          </a:p>
        </p:txBody>
      </p:sp>
      <p:sp>
        <p:nvSpPr>
          <p:cNvPr id="4" name="TextBox 4"/>
          <p:cNvSpPr txBox="1"/>
          <p:nvPr/>
        </p:nvSpPr>
        <p:spPr>
          <a:xfrm>
            <a:off x="1535779" y="2583377"/>
            <a:ext cx="13337391" cy="2846070"/>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232253"/>
                </a:solidFill>
                <a:latin typeface="Inter"/>
              </a:rPr>
              <a:t>Bagaimana cara mengilustrasikan proses klasifikasi menggunakan metode k-means dan k-medoids dengan menggunakan perhitungan excel?</a:t>
            </a:r>
          </a:p>
          <a:p>
            <a:pPr marL="582930" lvl="1" indent="-291465" algn="just">
              <a:lnSpc>
                <a:spcPts val="3779"/>
              </a:lnSpc>
              <a:buFont typeface="Arial"/>
              <a:buChar char="•"/>
            </a:pPr>
            <a:r>
              <a:rPr lang="en-US" sz="2700">
                <a:solidFill>
                  <a:srgbClr val="232253"/>
                </a:solidFill>
                <a:latin typeface="Inter"/>
              </a:rPr>
              <a:t>Bagaimana cara membuat klasifikasi menggunakan metode k-means dan k-medoids untuk menentukan status gizi anak?</a:t>
            </a:r>
          </a:p>
          <a:p>
            <a:pPr marL="582930" lvl="1" indent="-291465" algn="just">
              <a:lnSpc>
                <a:spcPts val="3779"/>
              </a:lnSpc>
              <a:buFont typeface="Arial"/>
              <a:buChar char="•"/>
            </a:pPr>
            <a:r>
              <a:rPr lang="en-US" sz="2700">
                <a:solidFill>
                  <a:srgbClr val="232253"/>
                </a:solidFill>
                <a:latin typeface="Inter"/>
              </a:rPr>
              <a:t>Bagaimana cara mengimplementasikan klasifikasi yang telah dibuat dalam bentuk website agar mudah dimengerti?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7438125" y="630237"/>
            <a:ext cx="2963074" cy="701675"/>
          </a:xfrm>
          <a:prstGeom prst="rect">
            <a:avLst/>
          </a:prstGeom>
        </p:spPr>
        <p:txBody>
          <a:bodyPr lIns="0" tIns="0" rIns="0" bIns="0" rtlCol="0" anchor="t">
            <a:spAutoFit/>
          </a:bodyPr>
          <a:lstStyle/>
          <a:p>
            <a:pPr>
              <a:lnSpc>
                <a:spcPts val="5799"/>
              </a:lnSpc>
              <a:spcBef>
                <a:spcPts val="4349"/>
              </a:spcBef>
            </a:pPr>
            <a:r>
              <a:rPr lang="en-US" sz="3999">
                <a:solidFill>
                  <a:srgbClr val="232253"/>
                </a:solidFill>
                <a:latin typeface="Inter Bold"/>
              </a:rPr>
              <a:t>Kesimpulan</a:t>
            </a:r>
          </a:p>
        </p:txBody>
      </p:sp>
      <p:sp>
        <p:nvSpPr>
          <p:cNvPr id="4" name="TextBox 4"/>
          <p:cNvSpPr txBox="1"/>
          <p:nvPr/>
        </p:nvSpPr>
        <p:spPr>
          <a:xfrm>
            <a:off x="2096595" y="1343070"/>
            <a:ext cx="14615273" cy="3915966"/>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Kesimpulan</a:t>
            </a:r>
          </a:p>
          <a:p>
            <a:pPr marL="647700" lvl="1" indent="-323850" algn="just">
              <a:lnSpc>
                <a:spcPts val="4350"/>
              </a:lnSpc>
              <a:spcBef>
                <a:spcPts val="1629"/>
              </a:spcBef>
              <a:buFont typeface="Arial"/>
              <a:buChar char="•"/>
            </a:pPr>
            <a:r>
              <a:rPr lang="en-US" sz="3000">
                <a:solidFill>
                  <a:srgbClr val="232253"/>
                </a:solidFill>
                <a:latin typeface="Inter"/>
              </a:rPr>
              <a:t> Pengujian metode dengan akurasi, presisi dan recall sudah cukup baik untuk melakukan klasifikasi dengan hasil pengujian rata-rata &gt; 50.</a:t>
            </a:r>
          </a:p>
          <a:p>
            <a:pPr marL="647700" lvl="1" indent="-323850" algn="just">
              <a:lnSpc>
                <a:spcPts val="4350"/>
              </a:lnSpc>
              <a:spcBef>
                <a:spcPts val="1629"/>
              </a:spcBef>
              <a:buFont typeface="Arial"/>
              <a:buChar char="•"/>
            </a:pPr>
            <a:r>
              <a:rPr lang="en-US" sz="3000">
                <a:solidFill>
                  <a:srgbClr val="232253"/>
                </a:solidFill>
                <a:latin typeface="Inter"/>
              </a:rPr>
              <a:t>Pada pengujian fungsional black box, semua fitur bisa berjalan dengan baik.</a:t>
            </a:r>
          </a:p>
          <a:p>
            <a:pPr marL="647700" lvl="1" indent="-323850" algn="just">
              <a:lnSpc>
                <a:spcPts val="4350"/>
              </a:lnSpc>
              <a:spcBef>
                <a:spcPts val="1629"/>
              </a:spcBef>
              <a:buFont typeface="Arial"/>
              <a:buChar char="•"/>
            </a:pPr>
            <a:r>
              <a:rPr lang="en-US" sz="3000">
                <a:solidFill>
                  <a:srgbClr val="232253"/>
                </a:solidFill>
                <a:latin typeface="Inter"/>
              </a:rPr>
              <a:t>Website bisa berjalan pada tiga browser yang berbeda yaitu google chrome, mozilla firefox dan opera gx.</a:t>
            </a:r>
          </a:p>
        </p:txBody>
      </p:sp>
      <p:sp>
        <p:nvSpPr>
          <p:cNvPr id="5" name="TextBox 5"/>
          <p:cNvSpPr txBox="1"/>
          <p:nvPr/>
        </p:nvSpPr>
        <p:spPr>
          <a:xfrm>
            <a:off x="2096595" y="5421568"/>
            <a:ext cx="14615273" cy="3709194"/>
          </a:xfrm>
          <a:prstGeom prst="rect">
            <a:avLst/>
          </a:prstGeom>
        </p:spPr>
        <p:txBody>
          <a:bodyPr lIns="0" tIns="0" rIns="0" bIns="0" rtlCol="0" anchor="t">
            <a:spAutoFit/>
          </a:bodyPr>
          <a:lstStyle/>
          <a:p>
            <a:pPr algn="just">
              <a:lnSpc>
                <a:spcPts val="4350"/>
              </a:lnSpc>
              <a:spcBef>
                <a:spcPts val="3258"/>
              </a:spcBef>
            </a:pPr>
            <a:r>
              <a:rPr lang="en-US" sz="3000">
                <a:solidFill>
                  <a:srgbClr val="232253"/>
                </a:solidFill>
                <a:latin typeface="Inter"/>
              </a:rPr>
              <a:t>Saran </a:t>
            </a:r>
          </a:p>
          <a:p>
            <a:pPr marL="647700" lvl="1" indent="-323850" algn="just">
              <a:lnSpc>
                <a:spcPts val="4350"/>
              </a:lnSpc>
              <a:spcBef>
                <a:spcPts val="1629"/>
              </a:spcBef>
              <a:buFont typeface="Arial"/>
              <a:buChar char="•"/>
            </a:pPr>
            <a:r>
              <a:rPr lang="en-US" sz="3000">
                <a:solidFill>
                  <a:srgbClr val="232253"/>
                </a:solidFill>
                <a:latin typeface="Inter"/>
              </a:rPr>
              <a:t> Penelitian selanjutnya menggunakan fitur atau atribut yang lebih banyak.</a:t>
            </a:r>
          </a:p>
          <a:p>
            <a:pPr marL="647700" lvl="1" indent="-323850" algn="just">
              <a:lnSpc>
                <a:spcPts val="4350"/>
              </a:lnSpc>
              <a:spcBef>
                <a:spcPts val="1629"/>
              </a:spcBef>
              <a:buFont typeface="Arial"/>
              <a:buChar char="•"/>
            </a:pPr>
            <a:r>
              <a:rPr lang="en-US" sz="3000">
                <a:solidFill>
                  <a:srgbClr val="232253"/>
                </a:solidFill>
                <a:latin typeface="Inter"/>
              </a:rPr>
              <a:t> Penelitian selanjutnya menggunakan metode atau algoritma yang memang dikhususkan untuk klasifikasi seperti decision tree, naive bayes, knn, svm,  ensemble model, serta menggunakan metode deep learning seperti cnn atau rnn.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236" t="30927" r="22236" b="22236"/>
          <a:stretch>
            <a:fillRect/>
          </a:stretch>
        </p:blipFill>
        <p:spPr>
          <a:xfrm>
            <a:off x="0" y="0"/>
            <a:ext cx="18288000" cy="10287000"/>
          </a:xfrm>
          <a:prstGeom prst="rect">
            <a:avLst/>
          </a:prstGeom>
        </p:spPr>
      </p:pic>
      <p:sp>
        <p:nvSpPr>
          <p:cNvPr id="3" name="Freeform 3"/>
          <p:cNvSpPr/>
          <p:nvPr/>
        </p:nvSpPr>
        <p:spPr>
          <a:xfrm>
            <a:off x="7796880" y="3183293"/>
            <a:ext cx="2694240" cy="2614292"/>
          </a:xfrm>
          <a:custGeom>
            <a:avLst/>
            <a:gdLst/>
            <a:ahLst/>
            <a:cxnLst/>
            <a:rect l="l" t="t" r="r" b="b"/>
            <a:pathLst>
              <a:path w="2694240" h="2614292">
                <a:moveTo>
                  <a:pt x="0" y="0"/>
                </a:moveTo>
                <a:lnTo>
                  <a:pt x="2694240" y="0"/>
                </a:lnTo>
                <a:lnTo>
                  <a:pt x="2694240" y="2614292"/>
                </a:lnTo>
                <a:lnTo>
                  <a:pt x="0" y="2614292"/>
                </a:lnTo>
                <a:lnTo>
                  <a:pt x="0" y="0"/>
                </a:lnTo>
                <a:close/>
              </a:path>
            </a:pathLst>
          </a:custGeom>
          <a:blipFill>
            <a:blip r:embed="rId3"/>
            <a:stretch>
              <a:fillRect/>
            </a:stretch>
          </a:blipFill>
        </p:spPr>
      </p:sp>
      <p:sp>
        <p:nvSpPr>
          <p:cNvPr id="4" name="TextBox 4"/>
          <p:cNvSpPr txBox="1"/>
          <p:nvPr/>
        </p:nvSpPr>
        <p:spPr>
          <a:xfrm>
            <a:off x="3613504" y="6094061"/>
            <a:ext cx="11060993" cy="879475"/>
          </a:xfrm>
          <a:prstGeom prst="rect">
            <a:avLst/>
          </a:prstGeom>
        </p:spPr>
        <p:txBody>
          <a:bodyPr lIns="0" tIns="0" rIns="0" bIns="0" rtlCol="0" anchor="t">
            <a:spAutoFit/>
          </a:bodyPr>
          <a:lstStyle/>
          <a:p>
            <a:pPr algn="ctr">
              <a:lnSpc>
                <a:spcPts val="7250"/>
              </a:lnSpc>
              <a:spcBef>
                <a:spcPts val="5437"/>
              </a:spcBef>
            </a:pPr>
            <a:r>
              <a:rPr lang="en-US" sz="5000">
                <a:solidFill>
                  <a:srgbClr val="232253"/>
                </a:solidFill>
                <a:latin typeface="Inter Bold"/>
              </a:rPr>
              <a:t>SEKIAN DAN TERIMA KASIH</a:t>
            </a:r>
          </a:p>
        </p:txBody>
      </p:sp>
      <p:sp>
        <p:nvSpPr>
          <p:cNvPr id="5" name="Freeform 5"/>
          <p:cNvSpPr/>
          <p:nvPr/>
        </p:nvSpPr>
        <p:spPr>
          <a:xfrm>
            <a:off x="15110527" y="5376511"/>
            <a:ext cx="4297547" cy="3187998"/>
          </a:xfrm>
          <a:custGeom>
            <a:avLst/>
            <a:gdLst/>
            <a:ahLst/>
            <a:cxnLst/>
            <a:rect l="l" t="t" r="r" b="b"/>
            <a:pathLst>
              <a:path w="4297547" h="3187998">
                <a:moveTo>
                  <a:pt x="0" y="0"/>
                </a:moveTo>
                <a:lnTo>
                  <a:pt x="4297546" y="0"/>
                </a:lnTo>
                <a:lnTo>
                  <a:pt x="4297546" y="3187998"/>
                </a:lnTo>
                <a:lnTo>
                  <a:pt x="0" y="3187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821204" y="8650996"/>
            <a:ext cx="969977" cy="1422633"/>
          </a:xfrm>
          <a:custGeom>
            <a:avLst/>
            <a:gdLst/>
            <a:ahLst/>
            <a:cxnLst/>
            <a:rect l="l" t="t" r="r" b="b"/>
            <a:pathLst>
              <a:path w="969977" h="1422633">
                <a:moveTo>
                  <a:pt x="0" y="0"/>
                </a:moveTo>
                <a:lnTo>
                  <a:pt x="969977" y="0"/>
                </a:lnTo>
                <a:lnTo>
                  <a:pt x="969977" y="1422634"/>
                </a:lnTo>
                <a:lnTo>
                  <a:pt x="0" y="1422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82053" y="2153077"/>
            <a:ext cx="5080277" cy="2761823"/>
          </a:xfrm>
          <a:custGeom>
            <a:avLst/>
            <a:gdLst/>
            <a:ahLst/>
            <a:cxnLst/>
            <a:rect l="l" t="t" r="r" b="b"/>
            <a:pathLst>
              <a:path w="5080277" h="2761823">
                <a:moveTo>
                  <a:pt x="0" y="0"/>
                </a:moveTo>
                <a:lnTo>
                  <a:pt x="5080276" y="0"/>
                </a:lnTo>
                <a:lnTo>
                  <a:pt x="5080276" y="2761824"/>
                </a:lnTo>
                <a:lnTo>
                  <a:pt x="0" y="2761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39899" y="702562"/>
            <a:ext cx="970245" cy="1490599"/>
          </a:xfrm>
          <a:custGeom>
            <a:avLst/>
            <a:gdLst/>
            <a:ahLst/>
            <a:cxnLst/>
            <a:rect l="l" t="t" r="r" b="b"/>
            <a:pathLst>
              <a:path w="970245" h="1490599">
                <a:moveTo>
                  <a:pt x="0" y="0"/>
                </a:moveTo>
                <a:lnTo>
                  <a:pt x="970245" y="0"/>
                </a:lnTo>
                <a:lnTo>
                  <a:pt x="970245" y="1490599"/>
                </a:lnTo>
                <a:lnTo>
                  <a:pt x="0" y="14905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028700" y="1242498"/>
            <a:ext cx="6041125" cy="800100"/>
          </a:xfrm>
          <a:prstGeom prst="rect">
            <a:avLst/>
          </a:prstGeom>
        </p:spPr>
        <p:txBody>
          <a:bodyPr lIns="0" tIns="0" rIns="0" bIns="0" rtlCol="0" anchor="t">
            <a:spAutoFit/>
          </a:bodyPr>
          <a:lstStyle/>
          <a:p>
            <a:pPr>
              <a:lnSpc>
                <a:spcPts val="6525"/>
              </a:lnSpc>
              <a:spcBef>
                <a:spcPts val="4893"/>
              </a:spcBef>
            </a:pPr>
            <a:r>
              <a:rPr lang="en-US" sz="4500">
                <a:solidFill>
                  <a:srgbClr val="232253"/>
                </a:solidFill>
                <a:latin typeface="Inter Bold"/>
              </a:rPr>
              <a:t>Tujuan</a:t>
            </a:r>
          </a:p>
        </p:txBody>
      </p:sp>
      <p:sp>
        <p:nvSpPr>
          <p:cNvPr id="4" name="TextBox 4"/>
          <p:cNvSpPr txBox="1"/>
          <p:nvPr/>
        </p:nvSpPr>
        <p:spPr>
          <a:xfrm>
            <a:off x="1535779" y="2583377"/>
            <a:ext cx="13337391" cy="5320046"/>
          </a:xfrm>
          <a:prstGeom prst="rect">
            <a:avLst/>
          </a:prstGeom>
        </p:spPr>
        <p:txBody>
          <a:bodyPr lIns="0" tIns="0" rIns="0" bIns="0" rtlCol="0" anchor="t">
            <a:spAutoFit/>
          </a:bodyPr>
          <a:lstStyle/>
          <a:p>
            <a:pPr marL="582930" lvl="1" indent="-291465" algn="just">
              <a:lnSpc>
                <a:spcPts val="3779"/>
              </a:lnSpc>
              <a:buFont typeface="Arial"/>
              <a:buChar char="•"/>
            </a:pPr>
            <a:r>
              <a:rPr lang="en-US" sz="2700" dirty="0" err="1">
                <a:solidFill>
                  <a:srgbClr val="232253"/>
                </a:solidFill>
                <a:latin typeface="Inter"/>
              </a:rPr>
              <a:t>Membantu</a:t>
            </a:r>
            <a:r>
              <a:rPr lang="en-US" sz="2700" dirty="0">
                <a:solidFill>
                  <a:srgbClr val="232253"/>
                </a:solidFill>
                <a:latin typeface="Inter"/>
              </a:rPr>
              <a:t> </a:t>
            </a:r>
            <a:r>
              <a:rPr lang="en-US" sz="2700" dirty="0" err="1">
                <a:solidFill>
                  <a:srgbClr val="232253"/>
                </a:solidFill>
                <a:latin typeface="Inter"/>
              </a:rPr>
              <a:t>tenaga</a:t>
            </a:r>
            <a:r>
              <a:rPr lang="en-US" sz="2700" dirty="0">
                <a:solidFill>
                  <a:srgbClr val="232253"/>
                </a:solidFill>
                <a:latin typeface="Inter"/>
              </a:rPr>
              <a:t> </a:t>
            </a:r>
            <a:r>
              <a:rPr lang="en-US" sz="2700" dirty="0" err="1">
                <a:solidFill>
                  <a:srgbClr val="232253"/>
                </a:solidFill>
                <a:latin typeface="Inter"/>
              </a:rPr>
              <a:t>kesehatan</a:t>
            </a:r>
            <a:r>
              <a:rPr lang="en-US" sz="2700" dirty="0">
                <a:solidFill>
                  <a:srgbClr val="232253"/>
                </a:solidFill>
                <a:latin typeface="Inter"/>
              </a:rPr>
              <a:t> </a:t>
            </a:r>
            <a:r>
              <a:rPr lang="en-US" sz="2700" dirty="0" err="1">
                <a:solidFill>
                  <a:srgbClr val="232253"/>
                </a:solidFill>
                <a:latin typeface="Inter"/>
              </a:rPr>
              <a:t>untuk</a:t>
            </a:r>
            <a:r>
              <a:rPr lang="en-US" sz="2700" dirty="0">
                <a:solidFill>
                  <a:srgbClr val="232253"/>
                </a:solidFill>
                <a:latin typeface="Inter"/>
              </a:rPr>
              <a:t> </a:t>
            </a:r>
            <a:r>
              <a:rPr lang="en-US" sz="2700" dirty="0" err="1">
                <a:solidFill>
                  <a:srgbClr val="232253"/>
                </a:solidFill>
                <a:latin typeface="Inter"/>
              </a:rPr>
              <a:t>meringankan</a:t>
            </a:r>
            <a:r>
              <a:rPr lang="en-US" sz="2700" dirty="0">
                <a:solidFill>
                  <a:srgbClr val="232253"/>
                </a:solidFill>
                <a:latin typeface="Inter"/>
              </a:rPr>
              <a:t> </a:t>
            </a:r>
            <a:r>
              <a:rPr lang="en-US" sz="2700" dirty="0" err="1">
                <a:solidFill>
                  <a:srgbClr val="232253"/>
                </a:solidFill>
                <a:latin typeface="Inter"/>
              </a:rPr>
              <a:t>pekerjaan</a:t>
            </a:r>
            <a:r>
              <a:rPr lang="en-US" sz="2700" dirty="0">
                <a:solidFill>
                  <a:srgbClr val="232253"/>
                </a:solidFill>
                <a:latin typeface="Inter"/>
              </a:rPr>
              <a:t> </a:t>
            </a:r>
            <a:r>
              <a:rPr lang="en-US" sz="2700" dirty="0" err="1">
                <a:solidFill>
                  <a:srgbClr val="232253"/>
                </a:solidFill>
                <a:latin typeface="Inter"/>
              </a:rPr>
              <a:t>pengumpulan</a:t>
            </a:r>
            <a:r>
              <a:rPr lang="en-US" sz="2700" dirty="0">
                <a:solidFill>
                  <a:srgbClr val="232253"/>
                </a:solidFill>
                <a:latin typeface="Inter"/>
              </a:rPr>
              <a:t> dan </a:t>
            </a:r>
            <a:r>
              <a:rPr lang="en-US" sz="2700" dirty="0" err="1">
                <a:solidFill>
                  <a:srgbClr val="232253"/>
                </a:solidFill>
                <a:latin typeface="Inter"/>
              </a:rPr>
              <a:t>penginputan</a:t>
            </a:r>
            <a:r>
              <a:rPr lang="en-US" sz="2700" dirty="0">
                <a:solidFill>
                  <a:srgbClr val="232253"/>
                </a:solidFill>
                <a:latin typeface="Inter"/>
              </a:rPr>
              <a:t> data status </a:t>
            </a:r>
            <a:r>
              <a:rPr lang="en-US" sz="2700" dirty="0" err="1">
                <a:solidFill>
                  <a:srgbClr val="232253"/>
                </a:solidFill>
                <a:latin typeface="Inter"/>
              </a:rPr>
              <a:t>gizi</a:t>
            </a:r>
            <a:r>
              <a:rPr lang="en-US" sz="2700" dirty="0">
                <a:solidFill>
                  <a:srgbClr val="232253"/>
                </a:solidFill>
                <a:latin typeface="Inter"/>
              </a:rPr>
              <a:t> </a:t>
            </a:r>
            <a:r>
              <a:rPr lang="en-US" sz="2700" dirty="0" err="1">
                <a:solidFill>
                  <a:srgbClr val="232253"/>
                </a:solidFill>
                <a:latin typeface="Inter"/>
              </a:rPr>
              <a:t>anak</a:t>
            </a:r>
            <a:r>
              <a:rPr lang="en-US" sz="2700" dirty="0">
                <a:solidFill>
                  <a:srgbClr val="232253"/>
                </a:solidFill>
                <a:latin typeface="Inter"/>
              </a:rPr>
              <a:t>.</a:t>
            </a:r>
          </a:p>
          <a:p>
            <a:pPr marL="582930" lvl="1" indent="-291465" algn="just">
              <a:lnSpc>
                <a:spcPts val="3779"/>
              </a:lnSpc>
              <a:buFont typeface="Arial"/>
              <a:buChar char="•"/>
            </a:pPr>
            <a:r>
              <a:rPr lang="en-US" sz="2700" dirty="0" err="1">
                <a:solidFill>
                  <a:srgbClr val="232253"/>
                </a:solidFill>
                <a:latin typeface="Inter"/>
              </a:rPr>
              <a:t>Menerapkan</a:t>
            </a:r>
            <a:r>
              <a:rPr lang="en-US" sz="2700" dirty="0">
                <a:solidFill>
                  <a:srgbClr val="232253"/>
                </a:solidFill>
                <a:latin typeface="Inter"/>
              </a:rPr>
              <a:t> </a:t>
            </a:r>
            <a:r>
              <a:rPr lang="en-US" sz="2700" dirty="0" err="1">
                <a:solidFill>
                  <a:srgbClr val="232253"/>
                </a:solidFill>
                <a:latin typeface="Inter"/>
              </a:rPr>
              <a:t>metode</a:t>
            </a:r>
            <a:r>
              <a:rPr lang="en-US" sz="2700" dirty="0">
                <a:solidFill>
                  <a:srgbClr val="232253"/>
                </a:solidFill>
                <a:latin typeface="Inter"/>
              </a:rPr>
              <a:t> k-means dan k-medoids </a:t>
            </a:r>
            <a:r>
              <a:rPr lang="en-US" sz="2700" dirty="0" err="1">
                <a:solidFill>
                  <a:srgbClr val="232253"/>
                </a:solidFill>
                <a:latin typeface="Inter"/>
              </a:rPr>
              <a:t>sebagai</a:t>
            </a:r>
            <a:r>
              <a:rPr lang="en-US" sz="2700" dirty="0">
                <a:solidFill>
                  <a:srgbClr val="232253"/>
                </a:solidFill>
                <a:latin typeface="Inter"/>
              </a:rPr>
              <a:t> </a:t>
            </a:r>
            <a:r>
              <a:rPr lang="en-US" sz="2700" dirty="0" err="1">
                <a:solidFill>
                  <a:srgbClr val="232253"/>
                </a:solidFill>
                <a:latin typeface="Inter"/>
              </a:rPr>
              <a:t>perbandingan</a:t>
            </a:r>
            <a:r>
              <a:rPr lang="en-US" sz="2700" dirty="0">
                <a:solidFill>
                  <a:srgbClr val="232253"/>
                </a:solidFill>
                <a:latin typeface="Inter"/>
              </a:rPr>
              <a:t> </a:t>
            </a:r>
            <a:r>
              <a:rPr lang="en-US" sz="2700" dirty="0" err="1">
                <a:solidFill>
                  <a:srgbClr val="232253"/>
                </a:solidFill>
                <a:latin typeface="Inter"/>
              </a:rPr>
              <a:t>untuk</a:t>
            </a:r>
            <a:r>
              <a:rPr lang="en-US" sz="2700" dirty="0">
                <a:solidFill>
                  <a:srgbClr val="232253"/>
                </a:solidFill>
                <a:latin typeface="Inter"/>
              </a:rPr>
              <a:t> </a:t>
            </a:r>
            <a:r>
              <a:rPr lang="en-US" sz="2700" dirty="0" err="1">
                <a:solidFill>
                  <a:srgbClr val="232253"/>
                </a:solidFill>
                <a:latin typeface="Inter"/>
              </a:rPr>
              <a:t>klasifikasi</a:t>
            </a:r>
            <a:r>
              <a:rPr lang="en-US" sz="2700" dirty="0">
                <a:solidFill>
                  <a:srgbClr val="232253"/>
                </a:solidFill>
                <a:latin typeface="Inter"/>
              </a:rPr>
              <a:t> status </a:t>
            </a:r>
            <a:r>
              <a:rPr lang="en-US" sz="2700" dirty="0" err="1">
                <a:solidFill>
                  <a:srgbClr val="232253"/>
                </a:solidFill>
                <a:latin typeface="Inter"/>
              </a:rPr>
              <a:t>gizi</a:t>
            </a:r>
            <a:r>
              <a:rPr lang="en-US" sz="2700" dirty="0">
                <a:solidFill>
                  <a:srgbClr val="232253"/>
                </a:solidFill>
                <a:latin typeface="Inter"/>
              </a:rPr>
              <a:t>.</a:t>
            </a:r>
          </a:p>
          <a:p>
            <a:pPr marL="582930" lvl="1" indent="-291465" algn="just">
              <a:lnSpc>
                <a:spcPts val="3779"/>
              </a:lnSpc>
              <a:buFont typeface="Arial"/>
              <a:buChar char="•"/>
            </a:pPr>
            <a:r>
              <a:rPr lang="en-US" sz="2700" dirty="0" err="1">
                <a:solidFill>
                  <a:srgbClr val="232253"/>
                </a:solidFill>
                <a:latin typeface="Inter"/>
              </a:rPr>
              <a:t>Mengukur</a:t>
            </a:r>
            <a:r>
              <a:rPr lang="en-US" sz="2700" dirty="0">
                <a:solidFill>
                  <a:srgbClr val="232253"/>
                </a:solidFill>
                <a:latin typeface="Inter"/>
              </a:rPr>
              <a:t> dan </a:t>
            </a:r>
            <a:r>
              <a:rPr lang="en-US" sz="2700" dirty="0" err="1">
                <a:solidFill>
                  <a:srgbClr val="232253"/>
                </a:solidFill>
                <a:latin typeface="Inter"/>
              </a:rPr>
              <a:t>evaluasi</a:t>
            </a:r>
            <a:r>
              <a:rPr lang="en-US" sz="2700" dirty="0">
                <a:solidFill>
                  <a:srgbClr val="232253"/>
                </a:solidFill>
                <a:latin typeface="Inter"/>
              </a:rPr>
              <a:t> </a:t>
            </a:r>
            <a:r>
              <a:rPr lang="en-US" sz="2700" dirty="0" err="1">
                <a:solidFill>
                  <a:srgbClr val="232253"/>
                </a:solidFill>
                <a:latin typeface="Inter"/>
              </a:rPr>
              <a:t>hasil</a:t>
            </a:r>
            <a:r>
              <a:rPr lang="en-US" sz="2700" dirty="0">
                <a:solidFill>
                  <a:srgbClr val="232253"/>
                </a:solidFill>
                <a:latin typeface="Inter"/>
              </a:rPr>
              <a:t> </a:t>
            </a:r>
            <a:r>
              <a:rPr lang="en-US" sz="2700" dirty="0" err="1">
                <a:solidFill>
                  <a:srgbClr val="232253"/>
                </a:solidFill>
                <a:latin typeface="Inter"/>
              </a:rPr>
              <a:t>kerja</a:t>
            </a:r>
            <a:r>
              <a:rPr lang="en-US" sz="2700" dirty="0">
                <a:solidFill>
                  <a:srgbClr val="232253"/>
                </a:solidFill>
                <a:latin typeface="Inter"/>
              </a:rPr>
              <a:t>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metode</a:t>
            </a:r>
            <a:r>
              <a:rPr lang="en-US" sz="2700" dirty="0">
                <a:solidFill>
                  <a:srgbClr val="232253"/>
                </a:solidFill>
                <a:latin typeface="Inter"/>
              </a:rPr>
              <a:t> k-means dan k-medoids </a:t>
            </a:r>
            <a:r>
              <a:rPr lang="en-US" sz="2700" dirty="0" err="1">
                <a:solidFill>
                  <a:srgbClr val="232253"/>
                </a:solidFill>
                <a:latin typeface="Inter"/>
              </a:rPr>
              <a:t>dalam</a:t>
            </a:r>
            <a:r>
              <a:rPr lang="en-US" sz="2700" dirty="0">
                <a:solidFill>
                  <a:srgbClr val="232253"/>
                </a:solidFill>
                <a:latin typeface="Inter"/>
              </a:rPr>
              <a:t> </a:t>
            </a:r>
            <a:r>
              <a:rPr lang="en-US" sz="2700" dirty="0" err="1">
                <a:solidFill>
                  <a:srgbClr val="232253"/>
                </a:solidFill>
                <a:latin typeface="Inter"/>
              </a:rPr>
              <a:t>melakukan</a:t>
            </a:r>
            <a:r>
              <a:rPr lang="en-US" sz="2700" dirty="0">
                <a:solidFill>
                  <a:srgbClr val="232253"/>
                </a:solidFill>
                <a:latin typeface="Inter"/>
              </a:rPr>
              <a:t> </a:t>
            </a:r>
            <a:r>
              <a:rPr lang="en-US" sz="2700" dirty="0" err="1">
                <a:solidFill>
                  <a:srgbClr val="232253"/>
                </a:solidFill>
                <a:latin typeface="Inter"/>
              </a:rPr>
              <a:t>klasifikasi</a:t>
            </a:r>
            <a:r>
              <a:rPr lang="en-US" sz="2700" dirty="0">
                <a:solidFill>
                  <a:srgbClr val="232253"/>
                </a:solidFill>
                <a:latin typeface="Inter"/>
              </a:rPr>
              <a:t> status </a:t>
            </a:r>
            <a:r>
              <a:rPr lang="en-US" sz="2700" dirty="0" err="1">
                <a:solidFill>
                  <a:srgbClr val="232253"/>
                </a:solidFill>
                <a:latin typeface="Inter"/>
              </a:rPr>
              <a:t>gizi</a:t>
            </a:r>
            <a:r>
              <a:rPr lang="en-US" sz="2700" dirty="0">
                <a:solidFill>
                  <a:srgbClr val="232253"/>
                </a:solidFill>
                <a:latin typeface="Inter"/>
              </a:rPr>
              <a:t> dan </a:t>
            </a:r>
            <a:r>
              <a:rPr lang="en-US" sz="2700" dirty="0" err="1">
                <a:solidFill>
                  <a:srgbClr val="232253"/>
                </a:solidFill>
                <a:latin typeface="Inter"/>
              </a:rPr>
              <a:t>menggunakan</a:t>
            </a:r>
            <a:r>
              <a:rPr lang="en-US" sz="2700" dirty="0">
                <a:solidFill>
                  <a:srgbClr val="232253"/>
                </a:solidFill>
                <a:latin typeface="Inter"/>
              </a:rPr>
              <a:t> confusion matrix </a:t>
            </a:r>
            <a:r>
              <a:rPr lang="en-US" sz="2700" dirty="0" err="1">
                <a:solidFill>
                  <a:srgbClr val="232253"/>
                </a:solidFill>
                <a:latin typeface="Inter"/>
              </a:rPr>
              <a:t>diantaranya</a:t>
            </a:r>
            <a:r>
              <a:rPr lang="en-US" sz="2700" dirty="0">
                <a:solidFill>
                  <a:srgbClr val="232253"/>
                </a:solidFill>
                <a:latin typeface="Inter"/>
              </a:rPr>
              <a:t> : accuracy, recall, precision.</a:t>
            </a:r>
          </a:p>
          <a:p>
            <a:pPr marL="582930" lvl="1" indent="-291465" algn="just">
              <a:lnSpc>
                <a:spcPts val="3779"/>
              </a:lnSpc>
              <a:buFont typeface="Arial"/>
              <a:buChar char="•"/>
            </a:pPr>
            <a:r>
              <a:rPr lang="en-US" sz="2700" dirty="0" err="1">
                <a:solidFill>
                  <a:srgbClr val="232253"/>
                </a:solidFill>
                <a:latin typeface="Inter"/>
              </a:rPr>
              <a:t>Membandingkan</a:t>
            </a:r>
            <a:r>
              <a:rPr lang="en-US" sz="2700" dirty="0">
                <a:solidFill>
                  <a:srgbClr val="232253"/>
                </a:solidFill>
                <a:latin typeface="Inter"/>
              </a:rPr>
              <a:t> </a:t>
            </a:r>
            <a:r>
              <a:rPr lang="en-US" sz="2700" dirty="0" err="1">
                <a:solidFill>
                  <a:srgbClr val="232253"/>
                </a:solidFill>
                <a:latin typeface="Inter"/>
              </a:rPr>
              <a:t>hasil</a:t>
            </a:r>
            <a:r>
              <a:rPr lang="en-US" sz="2700" dirty="0">
                <a:solidFill>
                  <a:srgbClr val="232253"/>
                </a:solidFill>
                <a:latin typeface="Inter"/>
              </a:rPr>
              <a:t> confusion matrix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perhitungan</a:t>
            </a:r>
            <a:r>
              <a:rPr lang="en-US" sz="2700" dirty="0">
                <a:solidFill>
                  <a:srgbClr val="232253"/>
                </a:solidFill>
                <a:latin typeface="Inter"/>
              </a:rPr>
              <a:t> </a:t>
            </a:r>
            <a:r>
              <a:rPr lang="en-US" sz="2700" dirty="0" err="1">
                <a:solidFill>
                  <a:srgbClr val="232253"/>
                </a:solidFill>
                <a:latin typeface="Inter"/>
              </a:rPr>
              <a:t>sistem</a:t>
            </a:r>
            <a:r>
              <a:rPr lang="en-US" sz="2700" dirty="0">
                <a:solidFill>
                  <a:srgbClr val="232253"/>
                </a:solidFill>
                <a:latin typeface="Inter"/>
              </a:rPr>
              <a:t> dan </a:t>
            </a:r>
            <a:r>
              <a:rPr lang="en-US" sz="2700" dirty="0" err="1">
                <a:solidFill>
                  <a:srgbClr val="232253"/>
                </a:solidFill>
                <a:latin typeface="Inter"/>
              </a:rPr>
              <a:t>perhitungan</a:t>
            </a:r>
            <a:r>
              <a:rPr lang="en-US" sz="2700" dirty="0">
                <a:solidFill>
                  <a:srgbClr val="232253"/>
                </a:solidFill>
                <a:latin typeface="Inter"/>
              </a:rPr>
              <a:t> manual.</a:t>
            </a:r>
          </a:p>
          <a:p>
            <a:pPr marL="582930" lvl="1" indent="-291465" algn="just">
              <a:lnSpc>
                <a:spcPts val="3779"/>
              </a:lnSpc>
              <a:buFont typeface="Arial"/>
              <a:buChar char="•"/>
            </a:pPr>
            <a:r>
              <a:rPr lang="en-US" sz="2700" dirty="0" err="1">
                <a:solidFill>
                  <a:srgbClr val="232253"/>
                </a:solidFill>
                <a:latin typeface="Inter"/>
              </a:rPr>
              <a:t>Membandingkan</a:t>
            </a:r>
            <a:r>
              <a:rPr lang="en-US" sz="2700" dirty="0">
                <a:solidFill>
                  <a:srgbClr val="232253"/>
                </a:solidFill>
                <a:latin typeface="Inter"/>
              </a:rPr>
              <a:t> </a:t>
            </a:r>
            <a:r>
              <a:rPr lang="en-US" sz="2700" dirty="0" err="1">
                <a:solidFill>
                  <a:srgbClr val="232253"/>
                </a:solidFill>
                <a:latin typeface="Inter"/>
              </a:rPr>
              <a:t>implementasi</a:t>
            </a:r>
            <a:r>
              <a:rPr lang="en-US" sz="2700" dirty="0">
                <a:solidFill>
                  <a:srgbClr val="232253"/>
                </a:solidFill>
                <a:latin typeface="Inter"/>
              </a:rPr>
              <a:t> </a:t>
            </a:r>
            <a:r>
              <a:rPr lang="en-US" sz="2700" dirty="0" err="1">
                <a:solidFill>
                  <a:srgbClr val="232253"/>
                </a:solidFill>
                <a:latin typeface="Inter"/>
              </a:rPr>
              <a:t>metode</a:t>
            </a:r>
            <a:r>
              <a:rPr lang="en-US" sz="2700" dirty="0">
                <a:solidFill>
                  <a:srgbClr val="232253"/>
                </a:solidFill>
                <a:latin typeface="Inter"/>
              </a:rPr>
              <a:t> pada </a:t>
            </a:r>
            <a:r>
              <a:rPr lang="en-US" sz="2700" dirty="0" err="1">
                <a:solidFill>
                  <a:srgbClr val="232253"/>
                </a:solidFill>
                <a:latin typeface="Inter"/>
              </a:rPr>
              <a:t>sistem</a:t>
            </a:r>
            <a:r>
              <a:rPr lang="en-US" sz="2700" dirty="0">
                <a:solidFill>
                  <a:srgbClr val="232253"/>
                </a:solidFill>
                <a:latin typeface="Inter"/>
              </a:rPr>
              <a:t> </a:t>
            </a:r>
            <a:r>
              <a:rPr lang="en-US" sz="2700" dirty="0" err="1">
                <a:solidFill>
                  <a:srgbClr val="232253"/>
                </a:solidFill>
                <a:latin typeface="Inter"/>
              </a:rPr>
              <a:t>dari</a:t>
            </a:r>
            <a:r>
              <a:rPr lang="en-US" sz="2700" dirty="0">
                <a:solidFill>
                  <a:srgbClr val="232253"/>
                </a:solidFill>
                <a:latin typeface="Inter"/>
              </a:rPr>
              <a:t> </a:t>
            </a:r>
            <a:r>
              <a:rPr lang="en-US" sz="2700" dirty="0" err="1">
                <a:solidFill>
                  <a:srgbClr val="232253"/>
                </a:solidFill>
                <a:latin typeface="Inter"/>
              </a:rPr>
              <a:t>segi</a:t>
            </a:r>
            <a:r>
              <a:rPr lang="en-US" sz="2700" dirty="0">
                <a:solidFill>
                  <a:srgbClr val="232253"/>
                </a:solidFill>
                <a:latin typeface="Inter"/>
              </a:rPr>
              <a:t> looping, </a:t>
            </a:r>
            <a:r>
              <a:rPr lang="en-US" sz="2700" dirty="0" err="1">
                <a:solidFill>
                  <a:srgbClr val="232253"/>
                </a:solidFill>
                <a:latin typeface="Inter"/>
              </a:rPr>
              <a:t>waktu</a:t>
            </a:r>
            <a:r>
              <a:rPr lang="en-US" sz="2700" dirty="0">
                <a:solidFill>
                  <a:srgbClr val="232253"/>
                </a:solidFill>
                <a:latin typeface="Inter"/>
              </a:rPr>
              <a:t> train, dan baris </a:t>
            </a:r>
            <a:r>
              <a:rPr lang="en-US" sz="2700" dirty="0" err="1">
                <a:solidFill>
                  <a:srgbClr val="232253"/>
                </a:solidFill>
                <a:latin typeface="Inter"/>
              </a:rPr>
              <a:t>kode</a:t>
            </a:r>
            <a:r>
              <a:rPr lang="en-US" sz="2700" dirty="0">
                <a:solidFill>
                  <a:srgbClr val="232253"/>
                </a:solidFill>
                <a:latin typeface="Inter"/>
              </a:rPr>
              <a:t> pada </a:t>
            </a:r>
            <a:r>
              <a:rPr lang="en-US" sz="2700" dirty="0" err="1">
                <a:solidFill>
                  <a:srgbClr val="232253"/>
                </a:solidFill>
                <a:latin typeface="Inter"/>
              </a:rPr>
              <a:t>implementasi</a:t>
            </a:r>
            <a:r>
              <a:rPr lang="en-US" sz="2700" dirty="0">
                <a:solidFill>
                  <a:srgbClr val="232253"/>
                </a:solidFill>
                <a:latin typeface="Inter"/>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1028700" y="1242498"/>
            <a:ext cx="6041125" cy="800100"/>
          </a:xfrm>
          <a:prstGeom prst="rect">
            <a:avLst/>
          </a:prstGeom>
        </p:spPr>
        <p:txBody>
          <a:bodyPr lIns="0" tIns="0" rIns="0" bIns="0" rtlCol="0" anchor="t">
            <a:spAutoFit/>
          </a:bodyPr>
          <a:lstStyle/>
          <a:p>
            <a:pPr>
              <a:lnSpc>
                <a:spcPts val="6525"/>
              </a:lnSpc>
              <a:spcBef>
                <a:spcPts val="4893"/>
              </a:spcBef>
            </a:pPr>
            <a:r>
              <a:rPr lang="en-US" sz="4500">
                <a:solidFill>
                  <a:srgbClr val="232253"/>
                </a:solidFill>
                <a:latin typeface="Inter Bold"/>
              </a:rPr>
              <a:t>Manfaat</a:t>
            </a:r>
          </a:p>
        </p:txBody>
      </p:sp>
      <p:sp>
        <p:nvSpPr>
          <p:cNvPr id="4" name="TextBox 4"/>
          <p:cNvSpPr txBox="1"/>
          <p:nvPr/>
        </p:nvSpPr>
        <p:spPr>
          <a:xfrm>
            <a:off x="1535779" y="2583377"/>
            <a:ext cx="13337391" cy="3322320"/>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232253"/>
                </a:solidFill>
                <a:latin typeface="Inter"/>
              </a:rPr>
              <a:t>Mengetahui hasil dari evaluasi dan kinerja proses klasifikasi status gizi menggunakan metode k-means dan k-medoids.</a:t>
            </a:r>
          </a:p>
          <a:p>
            <a:pPr marL="582930" lvl="1" indent="-291465" algn="just">
              <a:lnSpc>
                <a:spcPts val="3779"/>
              </a:lnSpc>
              <a:buFont typeface="Arial"/>
              <a:buChar char="•"/>
            </a:pPr>
            <a:r>
              <a:rPr lang="en-US" sz="2700">
                <a:solidFill>
                  <a:srgbClr val="232253"/>
                </a:solidFill>
                <a:latin typeface="Inter"/>
              </a:rPr>
              <a:t>Memberikan hasil klasifikasi yang dapat membantu tenanga kesehatan dalam upaya guna mengindikasi kemungkinan terjadinya masalah gizi dimasa depan.</a:t>
            </a:r>
          </a:p>
          <a:p>
            <a:pPr marL="582930" lvl="1" indent="-291465" algn="just">
              <a:lnSpc>
                <a:spcPts val="3779"/>
              </a:lnSpc>
              <a:buFont typeface="Arial"/>
              <a:buChar char="•"/>
            </a:pPr>
            <a:r>
              <a:rPr lang="en-US" sz="2700">
                <a:solidFill>
                  <a:srgbClr val="232253"/>
                </a:solidFill>
                <a:latin typeface="Inter"/>
              </a:rPr>
              <a:t>Memberikan infroamsi tambahan dan manfaat bagi pengembangan ilmu pengetahuan ilmu pengetahuan dan teknologi dibidang kesehatan khususnya status gizi.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TextBox 3"/>
          <p:cNvSpPr txBox="1"/>
          <p:nvPr/>
        </p:nvSpPr>
        <p:spPr>
          <a:xfrm>
            <a:off x="4128586" y="1683338"/>
            <a:ext cx="10030827"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Data Mining &amp; Machine Learning</a:t>
            </a:r>
          </a:p>
        </p:txBody>
      </p:sp>
      <p:sp>
        <p:nvSpPr>
          <p:cNvPr id="4" name="TextBox 4"/>
          <p:cNvSpPr txBox="1"/>
          <p:nvPr/>
        </p:nvSpPr>
        <p:spPr>
          <a:xfrm>
            <a:off x="2433182" y="2947137"/>
            <a:ext cx="13421636" cy="4581525"/>
          </a:xfrm>
          <a:prstGeom prst="rect">
            <a:avLst/>
          </a:prstGeom>
        </p:spPr>
        <p:txBody>
          <a:bodyPr lIns="0" tIns="0" rIns="0" bIns="0" rtlCol="0" anchor="t">
            <a:spAutoFit/>
          </a:bodyPr>
          <a:lstStyle/>
          <a:p>
            <a:pPr algn="just">
              <a:lnSpc>
                <a:spcPts val="3600"/>
              </a:lnSpc>
              <a:spcBef>
                <a:spcPct val="0"/>
              </a:spcBef>
            </a:pPr>
            <a:r>
              <a:rPr lang="en-US" sz="3000">
                <a:solidFill>
                  <a:srgbClr val="232253"/>
                </a:solidFill>
                <a:latin typeface="Inter"/>
              </a:rPr>
              <a:t>     Data mining merupakan proses untuk mendapatkan informasi </a:t>
            </a:r>
            <a:r>
              <a:rPr lang="en-US" sz="3000">
                <a:solidFill>
                  <a:srgbClr val="232253"/>
                </a:solidFill>
                <a:latin typeface="Inter Medium"/>
              </a:rPr>
              <a:t>yang berguna dari basis data yang besar dan perlu diekstraksi agar menjadi informasi baru dan dapat membantu dalam pengambilan keputusan (Suntoro, 2019) sedangkan Machine Learning adalah salah satu bidang di mana kecerdasan buatan yang mengembangkan algoritma yang dapat mempelajari pola dan aturan keputusan dari data (Seffens dkk., 2015). Machine learning berfokus pada pengembangan program komputer yang dapat mengakses data dan menggunakannya untuk belajar sendiri. Algortima data mining &amp; machine learning diantaranya classification, clustering, regression dan masih banyak lainnya.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7044824" y="4620589"/>
            <a:ext cx="4198351" cy="1447707"/>
          </a:xfrm>
          <a:custGeom>
            <a:avLst/>
            <a:gdLst/>
            <a:ahLst/>
            <a:cxnLst/>
            <a:rect l="l" t="t" r="r" b="b"/>
            <a:pathLst>
              <a:path w="4198351" h="1447707">
                <a:moveTo>
                  <a:pt x="0" y="0"/>
                </a:moveTo>
                <a:lnTo>
                  <a:pt x="4198352" y="0"/>
                </a:lnTo>
                <a:lnTo>
                  <a:pt x="4198352" y="1447708"/>
                </a:lnTo>
                <a:lnTo>
                  <a:pt x="0" y="1447708"/>
                </a:lnTo>
                <a:lnTo>
                  <a:pt x="0" y="0"/>
                </a:lnTo>
                <a:close/>
              </a:path>
            </a:pathLst>
          </a:custGeom>
          <a:blipFill>
            <a:blip r:embed="rId3"/>
            <a:stretch>
              <a:fillRect/>
            </a:stretch>
          </a:blipFill>
        </p:spPr>
      </p:sp>
      <p:sp>
        <p:nvSpPr>
          <p:cNvPr id="4" name="TextBox 4"/>
          <p:cNvSpPr txBox="1"/>
          <p:nvPr/>
        </p:nvSpPr>
        <p:spPr>
          <a:xfrm>
            <a:off x="6441781" y="1366528"/>
            <a:ext cx="6014963"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Euclidean Distance</a:t>
            </a:r>
          </a:p>
        </p:txBody>
      </p:sp>
      <p:sp>
        <p:nvSpPr>
          <p:cNvPr id="5" name="TextBox 5"/>
          <p:cNvSpPr txBox="1"/>
          <p:nvPr/>
        </p:nvSpPr>
        <p:spPr>
          <a:xfrm>
            <a:off x="2433182" y="2630327"/>
            <a:ext cx="13421636" cy="22955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Jarak Euclidean adalah metode perhitungan jarak yang didasarkan pada ruang berdimensi terbatas bernilai riil (Kumari dan Bhagat, 2013). Adapun persamaan untuk menghitung jarak Euclidean adalah (Prasetyo, 2014):</a:t>
            </a:r>
          </a:p>
          <a:p>
            <a:pPr algn="just">
              <a:lnSpc>
                <a:spcPts val="3600"/>
              </a:lnSpc>
              <a:spcBef>
                <a:spcPct val="0"/>
              </a:spcBef>
            </a:pPr>
            <a:endParaRPr lang="en-US" sz="3000">
              <a:solidFill>
                <a:srgbClr val="232253"/>
              </a:solidFill>
              <a:latin typeface="Inter"/>
            </a:endParaRPr>
          </a:p>
        </p:txBody>
      </p:sp>
      <p:sp>
        <p:nvSpPr>
          <p:cNvPr id="6" name="TextBox 6"/>
          <p:cNvSpPr txBox="1"/>
          <p:nvPr/>
        </p:nvSpPr>
        <p:spPr>
          <a:xfrm>
            <a:off x="2433182" y="6449297"/>
            <a:ext cx="13421636" cy="1838325"/>
          </a:xfrm>
          <a:prstGeom prst="rect">
            <a:avLst/>
          </a:prstGeom>
        </p:spPr>
        <p:txBody>
          <a:bodyPr lIns="0" tIns="0" rIns="0" bIns="0" rtlCol="0" anchor="t">
            <a:spAutoFit/>
          </a:bodyPr>
          <a:lstStyle/>
          <a:p>
            <a:pPr algn="just">
              <a:lnSpc>
                <a:spcPts val="3600"/>
              </a:lnSpc>
            </a:pPr>
            <a:r>
              <a:rPr lang="en-US" sz="3000">
                <a:solidFill>
                  <a:srgbClr val="232253"/>
                </a:solidFill>
                <a:latin typeface="Inter"/>
              </a:rPr>
              <a:t> dengan d(ij) adalah jarak antara objek i dan objek j, xik adalah nilai objek i pada variabel ke k, xjk adalah nilai objek j pada variabel ke k dan p adalah banyak variabel yang diamati.</a:t>
            </a:r>
          </a:p>
          <a:p>
            <a:pPr algn="just">
              <a:lnSpc>
                <a:spcPts val="3600"/>
              </a:lnSpc>
              <a:spcBef>
                <a:spcPct val="0"/>
              </a:spcBef>
            </a:pPr>
            <a:endParaRPr lang="en-US" sz="3000">
              <a:solidFill>
                <a:srgbClr val="232253"/>
              </a:solidFill>
              <a:latin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a:off x="4338542" y="5130838"/>
            <a:ext cx="10219212" cy="3665809"/>
          </a:xfrm>
          <a:custGeom>
            <a:avLst/>
            <a:gdLst/>
            <a:ahLst/>
            <a:cxnLst/>
            <a:rect l="l" t="t" r="r" b="b"/>
            <a:pathLst>
              <a:path w="10219212" h="3665809">
                <a:moveTo>
                  <a:pt x="0" y="0"/>
                </a:moveTo>
                <a:lnTo>
                  <a:pt x="10219212" y="0"/>
                </a:lnTo>
                <a:lnTo>
                  <a:pt x="10219212" y="3665809"/>
                </a:lnTo>
                <a:lnTo>
                  <a:pt x="0" y="3665809"/>
                </a:lnTo>
                <a:lnTo>
                  <a:pt x="0" y="0"/>
                </a:lnTo>
                <a:close/>
              </a:path>
            </a:pathLst>
          </a:custGeom>
          <a:blipFill>
            <a:blip r:embed="rId3"/>
            <a:stretch>
              <a:fillRect/>
            </a:stretch>
          </a:blipFill>
        </p:spPr>
      </p:sp>
      <p:sp>
        <p:nvSpPr>
          <p:cNvPr id="4" name="TextBox 4"/>
          <p:cNvSpPr txBox="1"/>
          <p:nvPr/>
        </p:nvSpPr>
        <p:spPr>
          <a:xfrm>
            <a:off x="6441781" y="1366528"/>
            <a:ext cx="5404438" cy="879475"/>
          </a:xfrm>
          <a:prstGeom prst="rect">
            <a:avLst/>
          </a:prstGeom>
        </p:spPr>
        <p:txBody>
          <a:bodyPr lIns="0" tIns="0" rIns="0" bIns="0" rtlCol="0" anchor="t">
            <a:spAutoFit/>
          </a:bodyPr>
          <a:lstStyle/>
          <a:p>
            <a:pPr>
              <a:lnSpc>
                <a:spcPts val="7250"/>
              </a:lnSpc>
              <a:spcBef>
                <a:spcPts val="5437"/>
              </a:spcBef>
            </a:pPr>
            <a:r>
              <a:rPr lang="en-US" sz="5000">
                <a:solidFill>
                  <a:srgbClr val="232253"/>
                </a:solidFill>
                <a:latin typeface="Inter Bold"/>
              </a:rPr>
              <a:t>Confusion Matrix</a:t>
            </a:r>
          </a:p>
        </p:txBody>
      </p:sp>
      <p:sp>
        <p:nvSpPr>
          <p:cNvPr id="5" name="TextBox 5"/>
          <p:cNvSpPr txBox="1"/>
          <p:nvPr/>
        </p:nvSpPr>
        <p:spPr>
          <a:xfrm>
            <a:off x="2433182" y="2630327"/>
            <a:ext cx="13421636" cy="1838325"/>
          </a:xfrm>
          <a:prstGeom prst="rect">
            <a:avLst/>
          </a:prstGeom>
        </p:spPr>
        <p:txBody>
          <a:bodyPr lIns="0" tIns="0" rIns="0" bIns="0" rtlCol="0" anchor="t">
            <a:spAutoFit/>
          </a:bodyPr>
          <a:lstStyle/>
          <a:p>
            <a:pPr algn="just">
              <a:lnSpc>
                <a:spcPts val="3600"/>
              </a:lnSpc>
              <a:spcBef>
                <a:spcPct val="0"/>
              </a:spcBef>
            </a:pPr>
            <a:r>
              <a:rPr lang="en-US" sz="3000">
                <a:solidFill>
                  <a:srgbClr val="232253"/>
                </a:solidFill>
                <a:latin typeface="Inter"/>
              </a:rPr>
              <a:t>     Confusion matrix adalah salah satu metode yang digunakan untuk mengevaluasi metode klasifikasi[27]. Uji klasifikasi ini berguna untuk mengukur nilai performa dari system yang dibuat. Berikut gambaran dari confusion matrix yang digunakan.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1506</Words>
  <Application>Microsoft Office PowerPoint</Application>
  <PresentationFormat>Custom</PresentationFormat>
  <Paragraphs>139</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Nunito Bold</vt:lpstr>
      <vt:lpstr>Calibri</vt:lpstr>
      <vt:lpstr>Inter</vt:lpstr>
      <vt:lpstr>Inter Medium</vt:lpstr>
      <vt:lpstr>Inter Bold</vt:lpstr>
      <vt:lpstr>Inter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klasifikasi status gizi anak menggunakan metode random forest classifier (rfc)</dc:title>
  <dc:creator>Maulana Muhammad</dc:creator>
  <cp:lastModifiedBy>Maulana Muhammad</cp:lastModifiedBy>
  <cp:revision>5</cp:revision>
  <dcterms:created xsi:type="dcterms:W3CDTF">2006-08-16T00:00:00Z</dcterms:created>
  <dcterms:modified xsi:type="dcterms:W3CDTF">2023-07-17T02:35:05Z</dcterms:modified>
  <dc:identifier>DAFfmLwKGnM</dc:identifier>
</cp:coreProperties>
</file>